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6" r:id="rId2"/>
    <p:sldId id="257" r:id="rId3"/>
    <p:sldId id="258" r:id="rId4"/>
    <p:sldId id="259" r:id="rId5"/>
    <p:sldId id="260" r:id="rId6"/>
    <p:sldId id="261" r:id="rId7"/>
    <p:sldId id="262" r:id="rId8"/>
    <p:sldId id="263" r:id="rId9"/>
    <p:sldId id="290" r:id="rId10"/>
    <p:sldId id="294" r:id="rId11"/>
    <p:sldId id="264" r:id="rId12"/>
    <p:sldId id="265" r:id="rId13"/>
    <p:sldId id="266" r:id="rId14"/>
    <p:sldId id="267" r:id="rId15"/>
    <p:sldId id="268" r:id="rId16"/>
    <p:sldId id="269" r:id="rId17"/>
    <p:sldId id="270" r:id="rId18"/>
    <p:sldId id="292" r:id="rId19"/>
    <p:sldId id="271" r:id="rId20"/>
    <p:sldId id="299" r:id="rId21"/>
    <p:sldId id="289" r:id="rId22"/>
    <p:sldId id="273" r:id="rId23"/>
    <p:sldId id="274" r:id="rId24"/>
    <p:sldId id="275" r:id="rId25"/>
    <p:sldId id="276" r:id="rId26"/>
    <p:sldId id="296" r:id="rId27"/>
    <p:sldId id="300" r:id="rId28"/>
    <p:sldId id="301" r:id="rId29"/>
    <p:sldId id="302" r:id="rId30"/>
    <p:sldId id="303" r:id="rId31"/>
    <p:sldId id="304" r:id="rId32"/>
    <p:sldId id="305" r:id="rId33"/>
    <p:sldId id="288" r:id="rId34"/>
    <p:sldId id="298"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163" autoAdjust="0"/>
    <p:restoredTop sz="74419" autoAdjust="0"/>
  </p:normalViewPr>
  <p:slideViewPr>
    <p:cSldViewPr snapToGrid="0">
      <p:cViewPr varScale="1">
        <p:scale>
          <a:sx n="97" d="100"/>
          <a:sy n="97" d="100"/>
        </p:scale>
        <p:origin x="870" y="96"/>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3083ABB-E741-4D45-B25E-58596DF3CB08}" type="doc">
      <dgm:prSet loTypeId="urn:microsoft.com/office/officeart/2005/8/layout/hProcess4" loCatId="process" qsTypeId="urn:microsoft.com/office/officeart/2005/8/quickstyle/simple1" qsCatId="simple" csTypeId="urn:microsoft.com/office/officeart/2005/8/colors/accent1_2" csCatId="accent1" phldr="1"/>
      <dgm:spPr/>
    </dgm:pt>
    <dgm:pt modelId="{8F09535A-BCE2-4239-8ABA-A9163A5F6334}">
      <dgm:prSet phldrT="[Text]"/>
      <dgm:spPr>
        <a:solidFill>
          <a:schemeClr val="accent6">
            <a:lumMod val="75000"/>
          </a:schemeClr>
        </a:solidFill>
        <a:ln>
          <a:solidFill>
            <a:schemeClr val="tx1"/>
          </a:solidFill>
        </a:ln>
      </dgm:spPr>
      <dgm:t>
        <a:bodyPr/>
        <a:lstStyle/>
        <a:p>
          <a:r>
            <a:rPr lang="en-US" dirty="0" smtClean="0"/>
            <a:t>Study Introduced</a:t>
          </a:r>
          <a:endParaRPr lang="en-US" dirty="0"/>
        </a:p>
      </dgm:t>
    </dgm:pt>
    <dgm:pt modelId="{4737B39A-B683-4F7B-A32A-25C39151BB6F}" type="parTrans" cxnId="{AD8F0E99-BF74-4512-A2E5-E161F5C0A8AA}">
      <dgm:prSet/>
      <dgm:spPr/>
      <dgm:t>
        <a:bodyPr/>
        <a:lstStyle/>
        <a:p>
          <a:endParaRPr lang="en-US"/>
        </a:p>
      </dgm:t>
    </dgm:pt>
    <dgm:pt modelId="{2E9E6172-661D-4B61-BD02-C7EA3778922A}" type="sibTrans" cxnId="{AD8F0E99-BF74-4512-A2E5-E161F5C0A8AA}">
      <dgm:prSet/>
      <dgm:spPr>
        <a:solidFill>
          <a:schemeClr val="accent6">
            <a:lumMod val="75000"/>
          </a:schemeClr>
        </a:solidFill>
        <a:ln>
          <a:solidFill>
            <a:schemeClr val="tx1"/>
          </a:solidFill>
        </a:ln>
      </dgm:spPr>
      <dgm:t>
        <a:bodyPr/>
        <a:lstStyle/>
        <a:p>
          <a:endParaRPr lang="en-US"/>
        </a:p>
      </dgm:t>
    </dgm:pt>
    <dgm:pt modelId="{84DC7906-2B30-4AFB-8D28-E8BEF78DE105}">
      <dgm:prSet phldrT="[Text]"/>
      <dgm:spPr>
        <a:solidFill>
          <a:schemeClr val="accent6">
            <a:lumMod val="75000"/>
          </a:schemeClr>
        </a:solidFill>
      </dgm:spPr>
      <dgm:t>
        <a:bodyPr/>
        <a:lstStyle/>
        <a:p>
          <a:r>
            <a:rPr lang="en-US" dirty="0" smtClean="0"/>
            <a:t>Survey Development</a:t>
          </a:r>
          <a:endParaRPr lang="en-US" dirty="0"/>
        </a:p>
      </dgm:t>
    </dgm:pt>
    <dgm:pt modelId="{A98F5EA2-1530-4A58-9A27-064FCBBE8FE8}" type="parTrans" cxnId="{3C2F5814-A5E4-41E5-9677-3FDB2EAEACDC}">
      <dgm:prSet/>
      <dgm:spPr/>
      <dgm:t>
        <a:bodyPr/>
        <a:lstStyle/>
        <a:p>
          <a:endParaRPr lang="en-US"/>
        </a:p>
      </dgm:t>
    </dgm:pt>
    <dgm:pt modelId="{3766B324-0177-46E4-94BA-2E986CE1EF2D}" type="sibTrans" cxnId="{3C2F5814-A5E4-41E5-9677-3FDB2EAEACDC}">
      <dgm:prSet/>
      <dgm:spPr>
        <a:solidFill>
          <a:schemeClr val="accent6">
            <a:lumMod val="75000"/>
          </a:schemeClr>
        </a:solidFill>
        <a:ln>
          <a:solidFill>
            <a:schemeClr val="tx1"/>
          </a:solidFill>
        </a:ln>
      </dgm:spPr>
      <dgm:t>
        <a:bodyPr/>
        <a:lstStyle/>
        <a:p>
          <a:endParaRPr lang="en-US"/>
        </a:p>
      </dgm:t>
    </dgm:pt>
    <dgm:pt modelId="{F3A7DF38-B594-469C-993F-28661B1C2221}">
      <dgm:prSet phldrT="[Text]"/>
      <dgm:spPr>
        <a:solidFill>
          <a:schemeClr val="accent6">
            <a:lumMod val="75000"/>
          </a:schemeClr>
        </a:solidFill>
      </dgm:spPr>
      <dgm:t>
        <a:bodyPr/>
        <a:lstStyle/>
        <a:p>
          <a:r>
            <a:rPr lang="en-US" dirty="0" smtClean="0"/>
            <a:t>Data Collection</a:t>
          </a:r>
          <a:endParaRPr lang="en-US" dirty="0"/>
        </a:p>
      </dgm:t>
    </dgm:pt>
    <dgm:pt modelId="{080D5B14-EB92-4C26-ABD6-8CF338BDCA55}" type="parTrans" cxnId="{7226694B-C8B5-4A00-8A1C-BA14892A60AA}">
      <dgm:prSet/>
      <dgm:spPr/>
      <dgm:t>
        <a:bodyPr/>
        <a:lstStyle/>
        <a:p>
          <a:endParaRPr lang="en-US"/>
        </a:p>
      </dgm:t>
    </dgm:pt>
    <dgm:pt modelId="{8F70D86A-2AAF-48CF-875D-368BCA5999D9}" type="sibTrans" cxnId="{7226694B-C8B5-4A00-8A1C-BA14892A60AA}">
      <dgm:prSet/>
      <dgm:spPr>
        <a:solidFill>
          <a:schemeClr val="accent6">
            <a:lumMod val="75000"/>
          </a:schemeClr>
        </a:solidFill>
        <a:ln>
          <a:solidFill>
            <a:schemeClr val="tx1"/>
          </a:solidFill>
        </a:ln>
      </dgm:spPr>
      <dgm:t>
        <a:bodyPr/>
        <a:lstStyle/>
        <a:p>
          <a:endParaRPr lang="en-US"/>
        </a:p>
      </dgm:t>
    </dgm:pt>
    <dgm:pt modelId="{2CFB0516-5377-455D-9A3A-542412F6B154}">
      <dgm:prSet custT="1"/>
      <dgm:spPr>
        <a:ln>
          <a:solidFill>
            <a:schemeClr val="accent6">
              <a:lumMod val="75000"/>
            </a:schemeClr>
          </a:solidFill>
        </a:ln>
      </dgm:spPr>
      <dgm:t>
        <a:bodyPr/>
        <a:lstStyle/>
        <a:p>
          <a:r>
            <a:rPr lang="en-US" sz="1600" dirty="0" smtClean="0"/>
            <a:t>AIR email to Principals</a:t>
          </a:r>
          <a:endParaRPr lang="en-US" sz="1600" dirty="0"/>
        </a:p>
      </dgm:t>
    </dgm:pt>
    <dgm:pt modelId="{63BEE1E0-19B9-4A33-9ECC-0BFD3AE80E22}" type="parTrans" cxnId="{853D0464-2410-4CAB-B1F6-20983F7B0508}">
      <dgm:prSet/>
      <dgm:spPr/>
      <dgm:t>
        <a:bodyPr/>
        <a:lstStyle/>
        <a:p>
          <a:endParaRPr lang="en-US"/>
        </a:p>
      </dgm:t>
    </dgm:pt>
    <dgm:pt modelId="{35993BB3-2BDB-482E-94F6-5C579067E1C0}" type="sibTrans" cxnId="{853D0464-2410-4CAB-B1F6-20983F7B0508}">
      <dgm:prSet/>
      <dgm:spPr/>
      <dgm:t>
        <a:bodyPr/>
        <a:lstStyle/>
        <a:p>
          <a:endParaRPr lang="en-US"/>
        </a:p>
      </dgm:t>
    </dgm:pt>
    <dgm:pt modelId="{3292308A-768E-4BBC-83CD-89EFD1975814}">
      <dgm:prSet phldrT="[Text]" custT="1"/>
      <dgm:spPr>
        <a:ln>
          <a:solidFill>
            <a:schemeClr val="accent6">
              <a:lumMod val="75000"/>
            </a:schemeClr>
          </a:solidFill>
        </a:ln>
      </dgm:spPr>
      <dgm:t>
        <a:bodyPr/>
        <a:lstStyle/>
        <a:p>
          <a:r>
            <a:rPr lang="en-US" sz="1600" dirty="0" smtClean="0"/>
            <a:t>On-line survey with unique URL for each school</a:t>
          </a:r>
          <a:endParaRPr lang="en-US" sz="1600" dirty="0"/>
        </a:p>
      </dgm:t>
    </dgm:pt>
    <dgm:pt modelId="{81745388-2BBF-4843-BE8E-816D9DCE4C85}" type="parTrans" cxnId="{E3AF6058-7B01-497D-B4B8-6956F4F8AAA6}">
      <dgm:prSet/>
      <dgm:spPr/>
      <dgm:t>
        <a:bodyPr/>
        <a:lstStyle/>
        <a:p>
          <a:endParaRPr lang="en-US"/>
        </a:p>
      </dgm:t>
    </dgm:pt>
    <dgm:pt modelId="{20F0D74B-208E-4CB6-993E-A54FFE6CE9DC}" type="sibTrans" cxnId="{E3AF6058-7B01-497D-B4B8-6956F4F8AAA6}">
      <dgm:prSet/>
      <dgm:spPr/>
      <dgm:t>
        <a:bodyPr/>
        <a:lstStyle/>
        <a:p>
          <a:endParaRPr lang="en-US"/>
        </a:p>
      </dgm:t>
    </dgm:pt>
    <dgm:pt modelId="{1A86F23F-56F8-4F3C-A825-3907CEB7DD27}">
      <dgm:prSet phldrT="[Text]"/>
      <dgm:spPr>
        <a:ln>
          <a:solidFill>
            <a:schemeClr val="accent6">
              <a:lumMod val="75000"/>
            </a:schemeClr>
          </a:solidFill>
        </a:ln>
      </dgm:spPr>
      <dgm:t>
        <a:bodyPr/>
        <a:lstStyle/>
        <a:p>
          <a:endParaRPr lang="en-US" sz="1000" dirty="0"/>
        </a:p>
      </dgm:t>
    </dgm:pt>
    <dgm:pt modelId="{21A6327C-1B16-4A26-A1D3-BE93E6D4BAC5}" type="parTrans" cxnId="{C530F654-5D60-4CE6-93D0-F6947E52B55C}">
      <dgm:prSet/>
      <dgm:spPr/>
      <dgm:t>
        <a:bodyPr/>
        <a:lstStyle/>
        <a:p>
          <a:endParaRPr lang="en-US"/>
        </a:p>
      </dgm:t>
    </dgm:pt>
    <dgm:pt modelId="{551D094C-E511-43C8-A5AC-AFA8E277324E}" type="sibTrans" cxnId="{C530F654-5D60-4CE6-93D0-F6947E52B55C}">
      <dgm:prSet/>
      <dgm:spPr/>
      <dgm:t>
        <a:bodyPr/>
        <a:lstStyle/>
        <a:p>
          <a:endParaRPr lang="en-US"/>
        </a:p>
      </dgm:t>
    </dgm:pt>
    <dgm:pt modelId="{859233E8-86BB-4C16-BDB6-60600E77F2CB}">
      <dgm:prSet phldrT="[Text]" custT="1"/>
      <dgm:spPr>
        <a:ln>
          <a:solidFill>
            <a:schemeClr val="accent6">
              <a:lumMod val="75000"/>
            </a:schemeClr>
          </a:solidFill>
        </a:ln>
      </dgm:spPr>
      <dgm:t>
        <a:bodyPr/>
        <a:lstStyle/>
        <a:p>
          <a:r>
            <a:rPr lang="en-US" sz="1600" dirty="0" smtClean="0"/>
            <a:t>Each School has custom questions</a:t>
          </a:r>
          <a:endParaRPr lang="en-US" sz="1600" dirty="0"/>
        </a:p>
      </dgm:t>
    </dgm:pt>
    <dgm:pt modelId="{AAA280A2-F773-4953-9479-18937C120A50}" type="parTrans" cxnId="{EF2ADBD2-8CD1-4898-9DC0-7B659B2FC3AE}">
      <dgm:prSet/>
      <dgm:spPr/>
      <dgm:t>
        <a:bodyPr/>
        <a:lstStyle/>
        <a:p>
          <a:endParaRPr lang="en-US"/>
        </a:p>
      </dgm:t>
    </dgm:pt>
    <dgm:pt modelId="{381E28BB-9135-4365-9290-DCE43DA32EED}" type="sibTrans" cxnId="{EF2ADBD2-8CD1-4898-9DC0-7B659B2FC3AE}">
      <dgm:prSet/>
      <dgm:spPr/>
      <dgm:t>
        <a:bodyPr/>
        <a:lstStyle/>
        <a:p>
          <a:endParaRPr lang="en-US"/>
        </a:p>
      </dgm:t>
    </dgm:pt>
    <dgm:pt modelId="{B10AFB81-E1E2-43DD-9B99-260AD1963105}">
      <dgm:prSet phldrT="[Text]" custT="1"/>
      <dgm:spPr>
        <a:ln>
          <a:solidFill>
            <a:schemeClr val="accent6">
              <a:lumMod val="75000"/>
            </a:schemeClr>
          </a:solidFill>
        </a:ln>
      </dgm:spPr>
      <dgm:t>
        <a:bodyPr/>
        <a:lstStyle/>
        <a:p>
          <a:r>
            <a:rPr lang="en-US" sz="1600" dirty="0" smtClean="0"/>
            <a:t>Senior exit interview process</a:t>
          </a:r>
          <a:endParaRPr lang="en-US" sz="1600" dirty="0"/>
        </a:p>
      </dgm:t>
    </dgm:pt>
    <dgm:pt modelId="{7CCDAF22-E605-4C07-A96D-58913C839C08}" type="parTrans" cxnId="{879E9633-BB8B-40E8-B322-521FF1C83FB0}">
      <dgm:prSet/>
      <dgm:spPr/>
      <dgm:t>
        <a:bodyPr/>
        <a:lstStyle/>
        <a:p>
          <a:endParaRPr lang="en-US"/>
        </a:p>
      </dgm:t>
    </dgm:pt>
    <dgm:pt modelId="{516CB9B8-963A-4E4C-9653-C6BCC69A2477}" type="sibTrans" cxnId="{879E9633-BB8B-40E8-B322-521FF1C83FB0}">
      <dgm:prSet/>
      <dgm:spPr/>
      <dgm:t>
        <a:bodyPr/>
        <a:lstStyle/>
        <a:p>
          <a:endParaRPr lang="en-US"/>
        </a:p>
      </dgm:t>
    </dgm:pt>
    <dgm:pt modelId="{B55BBB9D-769D-4C49-B47C-0941C2EC339E}">
      <dgm:prSet phldrT="[Text]" custT="1"/>
      <dgm:spPr>
        <a:ln>
          <a:solidFill>
            <a:schemeClr val="accent6">
              <a:lumMod val="75000"/>
            </a:schemeClr>
          </a:solidFill>
        </a:ln>
      </dgm:spPr>
      <dgm:t>
        <a:bodyPr/>
        <a:lstStyle/>
        <a:p>
          <a:r>
            <a:rPr lang="en-US" sz="1600" dirty="0" smtClean="0"/>
            <a:t>Data collection from May through June</a:t>
          </a:r>
          <a:endParaRPr lang="en-US" sz="1600" dirty="0"/>
        </a:p>
      </dgm:t>
    </dgm:pt>
    <dgm:pt modelId="{5BFF8B5A-0594-43F6-AC36-0B1C053B2CDF}" type="parTrans" cxnId="{8659EFE1-DEDD-4F39-BADF-EC161FD11244}">
      <dgm:prSet/>
      <dgm:spPr/>
      <dgm:t>
        <a:bodyPr/>
        <a:lstStyle/>
        <a:p>
          <a:endParaRPr lang="en-US"/>
        </a:p>
      </dgm:t>
    </dgm:pt>
    <dgm:pt modelId="{BDC1B1E4-11B5-4874-8646-4D40C3129C91}" type="sibTrans" cxnId="{8659EFE1-DEDD-4F39-BADF-EC161FD11244}">
      <dgm:prSet/>
      <dgm:spPr/>
      <dgm:t>
        <a:bodyPr/>
        <a:lstStyle/>
        <a:p>
          <a:endParaRPr lang="en-US"/>
        </a:p>
      </dgm:t>
    </dgm:pt>
    <dgm:pt modelId="{66E38F86-FF0B-417E-AC58-34420C9E08AD}">
      <dgm:prSet phldrT="[Text]"/>
      <dgm:spPr>
        <a:solidFill>
          <a:schemeClr val="accent6">
            <a:lumMod val="75000"/>
          </a:schemeClr>
        </a:solidFill>
      </dgm:spPr>
      <dgm:t>
        <a:bodyPr/>
        <a:lstStyle/>
        <a:p>
          <a:r>
            <a:rPr lang="en-US" dirty="0" smtClean="0"/>
            <a:t>Analysis &amp; Reporting</a:t>
          </a:r>
          <a:endParaRPr lang="en-US" dirty="0"/>
        </a:p>
      </dgm:t>
    </dgm:pt>
    <dgm:pt modelId="{C601C08E-277A-465C-965B-91BAC5A8238B}" type="parTrans" cxnId="{586AA628-1D4B-4FF2-B717-49EF99670297}">
      <dgm:prSet/>
      <dgm:spPr/>
      <dgm:t>
        <a:bodyPr/>
        <a:lstStyle/>
        <a:p>
          <a:endParaRPr lang="en-US"/>
        </a:p>
      </dgm:t>
    </dgm:pt>
    <dgm:pt modelId="{E9210FB1-F77E-4E3B-8ACA-0EBBD265BEE4}" type="sibTrans" cxnId="{586AA628-1D4B-4FF2-B717-49EF99670297}">
      <dgm:prSet/>
      <dgm:spPr/>
      <dgm:t>
        <a:bodyPr/>
        <a:lstStyle/>
        <a:p>
          <a:endParaRPr lang="en-US"/>
        </a:p>
      </dgm:t>
    </dgm:pt>
    <dgm:pt modelId="{E12EA903-44F7-42EB-AB87-83CD0E477C11}">
      <dgm:prSet phldrT="[Text]" custT="1"/>
      <dgm:spPr>
        <a:ln>
          <a:solidFill>
            <a:schemeClr val="accent6">
              <a:lumMod val="75000"/>
            </a:schemeClr>
          </a:solidFill>
        </a:ln>
      </dgm:spPr>
      <dgm:t>
        <a:bodyPr/>
        <a:lstStyle/>
        <a:p>
          <a:r>
            <a:rPr lang="en-US" sz="1600" dirty="0" smtClean="0"/>
            <a:t>Data Analyzed by MHCC Research Associate</a:t>
          </a:r>
          <a:endParaRPr lang="en-US" sz="1600" dirty="0"/>
        </a:p>
      </dgm:t>
    </dgm:pt>
    <dgm:pt modelId="{B2D2AF32-055D-4166-890D-78F20E61821F}" type="parTrans" cxnId="{E6446994-27DE-446B-924D-4ADC8FF564E2}">
      <dgm:prSet/>
      <dgm:spPr/>
      <dgm:t>
        <a:bodyPr/>
        <a:lstStyle/>
        <a:p>
          <a:endParaRPr lang="en-US"/>
        </a:p>
      </dgm:t>
    </dgm:pt>
    <dgm:pt modelId="{7C28086E-80A1-4D4D-B11A-3D631291636F}" type="sibTrans" cxnId="{E6446994-27DE-446B-924D-4ADC8FF564E2}">
      <dgm:prSet/>
      <dgm:spPr/>
      <dgm:t>
        <a:bodyPr/>
        <a:lstStyle/>
        <a:p>
          <a:endParaRPr lang="en-US"/>
        </a:p>
      </dgm:t>
    </dgm:pt>
    <dgm:pt modelId="{F2DA01C3-2766-44CE-A42F-8EF8314364F8}">
      <dgm:prSet phldrT="[Text]" custT="1"/>
      <dgm:spPr>
        <a:ln>
          <a:solidFill>
            <a:schemeClr val="accent6">
              <a:lumMod val="75000"/>
            </a:schemeClr>
          </a:solidFill>
        </a:ln>
      </dgm:spPr>
      <dgm:t>
        <a:bodyPr/>
        <a:lstStyle/>
        <a:p>
          <a:r>
            <a:rPr lang="en-US" sz="1600" dirty="0" smtClean="0"/>
            <a:t>Deliverables:</a:t>
          </a:r>
          <a:endParaRPr lang="en-US" sz="1600" dirty="0"/>
        </a:p>
      </dgm:t>
    </dgm:pt>
    <dgm:pt modelId="{C60D64C4-C87F-4594-9A70-7620D1DE90DF}" type="parTrans" cxnId="{44017AA5-AB7A-4B18-B917-EC45B8385D73}">
      <dgm:prSet/>
      <dgm:spPr/>
      <dgm:t>
        <a:bodyPr/>
        <a:lstStyle/>
        <a:p>
          <a:endParaRPr lang="en-US"/>
        </a:p>
      </dgm:t>
    </dgm:pt>
    <dgm:pt modelId="{58156946-56D4-4027-BF85-1060CFF21496}" type="sibTrans" cxnId="{44017AA5-AB7A-4B18-B917-EC45B8385D73}">
      <dgm:prSet/>
      <dgm:spPr/>
      <dgm:t>
        <a:bodyPr/>
        <a:lstStyle/>
        <a:p>
          <a:endParaRPr lang="en-US"/>
        </a:p>
      </dgm:t>
    </dgm:pt>
    <dgm:pt modelId="{4C49600A-3C11-40D7-A03F-23BE7006EA00}">
      <dgm:prSet phldrT="[Text]" custT="1"/>
      <dgm:spPr>
        <a:ln>
          <a:solidFill>
            <a:schemeClr val="accent6">
              <a:lumMod val="75000"/>
            </a:schemeClr>
          </a:solidFill>
        </a:ln>
      </dgm:spPr>
      <dgm:t>
        <a:bodyPr/>
        <a:lstStyle/>
        <a:p>
          <a:r>
            <a:rPr lang="en-US" sz="1600" dirty="0" smtClean="0"/>
            <a:t>Final Report</a:t>
          </a:r>
          <a:endParaRPr lang="en-US" sz="1600" dirty="0"/>
        </a:p>
      </dgm:t>
    </dgm:pt>
    <dgm:pt modelId="{F211423F-4795-42EA-919B-BCF35EAA3BDE}" type="parTrans" cxnId="{14C06B09-B5F6-4B49-86F5-790216599F10}">
      <dgm:prSet/>
      <dgm:spPr/>
      <dgm:t>
        <a:bodyPr/>
        <a:lstStyle/>
        <a:p>
          <a:endParaRPr lang="en-US"/>
        </a:p>
      </dgm:t>
    </dgm:pt>
    <dgm:pt modelId="{16C64189-754D-4E13-A912-FE6B0C12D1F0}" type="sibTrans" cxnId="{14C06B09-B5F6-4B49-86F5-790216599F10}">
      <dgm:prSet/>
      <dgm:spPr/>
      <dgm:t>
        <a:bodyPr/>
        <a:lstStyle/>
        <a:p>
          <a:endParaRPr lang="en-US"/>
        </a:p>
      </dgm:t>
    </dgm:pt>
    <dgm:pt modelId="{C69366DE-3213-43ED-906A-D047A9F45DCC}">
      <dgm:prSet phldrT="[Text]" custT="1"/>
      <dgm:spPr>
        <a:ln>
          <a:solidFill>
            <a:schemeClr val="accent6">
              <a:lumMod val="75000"/>
            </a:schemeClr>
          </a:solidFill>
        </a:ln>
      </dgm:spPr>
      <dgm:t>
        <a:bodyPr/>
        <a:lstStyle/>
        <a:p>
          <a:r>
            <a:rPr lang="en-US" sz="1600" dirty="0" smtClean="0"/>
            <a:t>Research Brief</a:t>
          </a:r>
          <a:endParaRPr lang="en-US" sz="1600" dirty="0"/>
        </a:p>
      </dgm:t>
    </dgm:pt>
    <dgm:pt modelId="{6C6BAE2E-4753-484B-9410-D1FA825B9DCE}" type="parTrans" cxnId="{F7A3E978-EBF9-4264-8B39-3A6CDD8C9C2F}">
      <dgm:prSet/>
      <dgm:spPr/>
      <dgm:t>
        <a:bodyPr/>
        <a:lstStyle/>
        <a:p>
          <a:endParaRPr lang="en-US"/>
        </a:p>
      </dgm:t>
    </dgm:pt>
    <dgm:pt modelId="{21F9481A-EF25-4BE1-A7B7-DB33AD41F332}" type="sibTrans" cxnId="{F7A3E978-EBF9-4264-8B39-3A6CDD8C9C2F}">
      <dgm:prSet/>
      <dgm:spPr/>
      <dgm:t>
        <a:bodyPr/>
        <a:lstStyle/>
        <a:p>
          <a:endParaRPr lang="en-US"/>
        </a:p>
      </dgm:t>
    </dgm:pt>
    <dgm:pt modelId="{48A05126-3AC5-4537-87B9-C33E8653A3E5}">
      <dgm:prSet phldrT="[Text]" custT="1"/>
      <dgm:spPr>
        <a:ln>
          <a:solidFill>
            <a:schemeClr val="accent6">
              <a:lumMod val="75000"/>
            </a:schemeClr>
          </a:solidFill>
        </a:ln>
      </dgm:spPr>
      <dgm:t>
        <a:bodyPr/>
        <a:lstStyle/>
        <a:p>
          <a:r>
            <a:rPr lang="en-US" sz="1600" dirty="0" smtClean="0"/>
            <a:t>Presentation</a:t>
          </a:r>
          <a:endParaRPr lang="en-US" sz="1600" dirty="0"/>
        </a:p>
      </dgm:t>
    </dgm:pt>
    <dgm:pt modelId="{4C1AF52C-B029-4A36-9064-DA4DBDC59D95}" type="parTrans" cxnId="{FCAEE76E-F5EF-4614-9C62-884D551BD19C}">
      <dgm:prSet/>
      <dgm:spPr/>
      <dgm:t>
        <a:bodyPr/>
        <a:lstStyle/>
        <a:p>
          <a:endParaRPr lang="en-US"/>
        </a:p>
      </dgm:t>
    </dgm:pt>
    <dgm:pt modelId="{4A45295F-472C-4254-8C8E-FA187735B8BA}" type="sibTrans" cxnId="{FCAEE76E-F5EF-4614-9C62-884D551BD19C}">
      <dgm:prSet/>
      <dgm:spPr/>
      <dgm:t>
        <a:bodyPr/>
        <a:lstStyle/>
        <a:p>
          <a:endParaRPr lang="en-US"/>
        </a:p>
      </dgm:t>
    </dgm:pt>
    <dgm:pt modelId="{EA7311C3-972C-45C7-A9AF-B8401B17F22C}">
      <dgm:prSet phldrT="[Text]" custT="1"/>
      <dgm:spPr>
        <a:ln>
          <a:solidFill>
            <a:schemeClr val="accent6">
              <a:lumMod val="75000"/>
            </a:schemeClr>
          </a:solidFill>
        </a:ln>
      </dgm:spPr>
      <dgm:t>
        <a:bodyPr/>
        <a:lstStyle/>
        <a:p>
          <a:r>
            <a:rPr lang="en-US" sz="1600" dirty="0" smtClean="0"/>
            <a:t>Raw Data (on request)</a:t>
          </a:r>
          <a:endParaRPr lang="en-US" sz="1600" dirty="0"/>
        </a:p>
      </dgm:t>
    </dgm:pt>
    <dgm:pt modelId="{4EE6CE7E-F883-4523-A340-E011A29EE923}" type="parTrans" cxnId="{850DA5EE-82E2-4281-88AC-982D1F029644}">
      <dgm:prSet/>
      <dgm:spPr/>
      <dgm:t>
        <a:bodyPr/>
        <a:lstStyle/>
        <a:p>
          <a:endParaRPr lang="en-US"/>
        </a:p>
      </dgm:t>
    </dgm:pt>
    <dgm:pt modelId="{CA393A4B-D9FB-4462-A728-0DB1539CA02D}" type="sibTrans" cxnId="{850DA5EE-82E2-4281-88AC-982D1F029644}">
      <dgm:prSet/>
      <dgm:spPr/>
      <dgm:t>
        <a:bodyPr/>
        <a:lstStyle/>
        <a:p>
          <a:endParaRPr lang="en-US"/>
        </a:p>
      </dgm:t>
    </dgm:pt>
    <dgm:pt modelId="{0015C596-01FA-401D-B148-5851A6F4C375}">
      <dgm:prSet custT="1"/>
      <dgm:spPr>
        <a:ln>
          <a:solidFill>
            <a:schemeClr val="accent6">
              <a:lumMod val="75000"/>
            </a:schemeClr>
          </a:solidFill>
        </a:ln>
      </dgm:spPr>
      <dgm:t>
        <a:bodyPr/>
        <a:lstStyle/>
        <a:p>
          <a:r>
            <a:rPr lang="en-US" sz="1600" dirty="0" smtClean="0"/>
            <a:t>AIR meets with new principals to discuss study and methodology</a:t>
          </a:r>
          <a:endParaRPr lang="en-US" sz="1600" dirty="0"/>
        </a:p>
      </dgm:t>
    </dgm:pt>
    <dgm:pt modelId="{5FBCBDF3-AD20-412F-B0EF-C47A9B5C121A}" type="parTrans" cxnId="{A9BE5680-CCBC-49FF-B7BA-8E1A18DEA65D}">
      <dgm:prSet/>
      <dgm:spPr/>
      <dgm:t>
        <a:bodyPr/>
        <a:lstStyle/>
        <a:p>
          <a:endParaRPr lang="en-US"/>
        </a:p>
      </dgm:t>
    </dgm:pt>
    <dgm:pt modelId="{57908E62-B137-47FA-96D8-38AC7B366863}" type="sibTrans" cxnId="{A9BE5680-CCBC-49FF-B7BA-8E1A18DEA65D}">
      <dgm:prSet/>
      <dgm:spPr/>
      <dgm:t>
        <a:bodyPr/>
        <a:lstStyle/>
        <a:p>
          <a:endParaRPr lang="en-US"/>
        </a:p>
      </dgm:t>
    </dgm:pt>
    <dgm:pt modelId="{9F3558C9-1412-41AA-AF0B-8CE86EF8CC39}" type="pres">
      <dgm:prSet presAssocID="{A3083ABB-E741-4D45-B25E-58596DF3CB08}" presName="Name0" presStyleCnt="0">
        <dgm:presLayoutVars>
          <dgm:dir/>
          <dgm:animLvl val="lvl"/>
          <dgm:resizeHandles val="exact"/>
        </dgm:presLayoutVars>
      </dgm:prSet>
      <dgm:spPr/>
    </dgm:pt>
    <dgm:pt modelId="{119CBD68-1DF0-4DCF-8C5B-68F669AF75AF}" type="pres">
      <dgm:prSet presAssocID="{A3083ABB-E741-4D45-B25E-58596DF3CB08}" presName="tSp" presStyleCnt="0"/>
      <dgm:spPr/>
    </dgm:pt>
    <dgm:pt modelId="{583C5B80-6B3B-45D4-9C89-FA345CBF651F}" type="pres">
      <dgm:prSet presAssocID="{A3083ABB-E741-4D45-B25E-58596DF3CB08}" presName="bSp" presStyleCnt="0"/>
      <dgm:spPr/>
    </dgm:pt>
    <dgm:pt modelId="{D61282B2-B651-4646-A61D-89C2A847FD6C}" type="pres">
      <dgm:prSet presAssocID="{A3083ABB-E741-4D45-B25E-58596DF3CB08}" presName="process" presStyleCnt="0"/>
      <dgm:spPr/>
    </dgm:pt>
    <dgm:pt modelId="{85E560C1-1514-4C29-B943-38B6C0CCFCE2}" type="pres">
      <dgm:prSet presAssocID="{8F09535A-BCE2-4239-8ABA-A9163A5F6334}" presName="composite1" presStyleCnt="0"/>
      <dgm:spPr/>
    </dgm:pt>
    <dgm:pt modelId="{361483CD-49A9-42B3-9865-482757F324D5}" type="pres">
      <dgm:prSet presAssocID="{8F09535A-BCE2-4239-8ABA-A9163A5F6334}" presName="dummyNode1" presStyleLbl="node1" presStyleIdx="0" presStyleCnt="4"/>
      <dgm:spPr/>
    </dgm:pt>
    <dgm:pt modelId="{BE1C25B4-694A-4EF7-BF30-F9C9274A4054}" type="pres">
      <dgm:prSet presAssocID="{8F09535A-BCE2-4239-8ABA-A9163A5F6334}" presName="childNode1" presStyleLbl="bgAcc1" presStyleIdx="0" presStyleCnt="4" custScaleX="129498" custScaleY="129244" custLinFactNeighborX="-449" custLinFactNeighborY="-13412">
        <dgm:presLayoutVars>
          <dgm:bulletEnabled val="1"/>
        </dgm:presLayoutVars>
      </dgm:prSet>
      <dgm:spPr/>
      <dgm:t>
        <a:bodyPr/>
        <a:lstStyle/>
        <a:p>
          <a:endParaRPr lang="en-US"/>
        </a:p>
      </dgm:t>
    </dgm:pt>
    <dgm:pt modelId="{313A4455-705C-4B81-ACEF-8BDCB47D423C}" type="pres">
      <dgm:prSet presAssocID="{8F09535A-BCE2-4239-8ABA-A9163A5F6334}" presName="childNode1tx" presStyleLbl="bgAcc1" presStyleIdx="0" presStyleCnt="4">
        <dgm:presLayoutVars>
          <dgm:bulletEnabled val="1"/>
        </dgm:presLayoutVars>
      </dgm:prSet>
      <dgm:spPr/>
      <dgm:t>
        <a:bodyPr/>
        <a:lstStyle/>
        <a:p>
          <a:endParaRPr lang="en-US"/>
        </a:p>
      </dgm:t>
    </dgm:pt>
    <dgm:pt modelId="{870FAFA5-2777-4BBF-B16E-66F152A46773}" type="pres">
      <dgm:prSet presAssocID="{8F09535A-BCE2-4239-8ABA-A9163A5F6334}" presName="parentNode1" presStyleLbl="node1" presStyleIdx="0" presStyleCnt="4">
        <dgm:presLayoutVars>
          <dgm:chMax val="1"/>
          <dgm:bulletEnabled val="1"/>
        </dgm:presLayoutVars>
      </dgm:prSet>
      <dgm:spPr/>
      <dgm:t>
        <a:bodyPr/>
        <a:lstStyle/>
        <a:p>
          <a:endParaRPr lang="en-US"/>
        </a:p>
      </dgm:t>
    </dgm:pt>
    <dgm:pt modelId="{D382FFC7-0F7B-4654-BC2A-1A33C1CE6B06}" type="pres">
      <dgm:prSet presAssocID="{8F09535A-BCE2-4239-8ABA-A9163A5F6334}" presName="connSite1" presStyleCnt="0"/>
      <dgm:spPr/>
    </dgm:pt>
    <dgm:pt modelId="{F8DB4C93-0856-40FE-B620-06FD73C1435B}" type="pres">
      <dgm:prSet presAssocID="{2E9E6172-661D-4B61-BD02-C7EA3778922A}" presName="Name9" presStyleLbl="sibTrans2D1" presStyleIdx="0" presStyleCnt="3" custLinFactNeighborX="-434" custLinFactNeighborY="3180"/>
      <dgm:spPr/>
      <dgm:t>
        <a:bodyPr/>
        <a:lstStyle/>
        <a:p>
          <a:endParaRPr lang="en-US"/>
        </a:p>
      </dgm:t>
    </dgm:pt>
    <dgm:pt modelId="{7ACC7605-79D1-4246-8034-92AF1CCC2C8B}" type="pres">
      <dgm:prSet presAssocID="{84DC7906-2B30-4AFB-8D28-E8BEF78DE105}" presName="composite2" presStyleCnt="0"/>
      <dgm:spPr/>
    </dgm:pt>
    <dgm:pt modelId="{34E9413A-10F6-4279-B894-D4B889CE252D}" type="pres">
      <dgm:prSet presAssocID="{84DC7906-2B30-4AFB-8D28-E8BEF78DE105}" presName="dummyNode2" presStyleLbl="node1" presStyleIdx="0" presStyleCnt="4"/>
      <dgm:spPr/>
    </dgm:pt>
    <dgm:pt modelId="{6BE25F6E-7794-49A2-B9B9-86A1BA2E4C78}" type="pres">
      <dgm:prSet presAssocID="{84DC7906-2B30-4AFB-8D28-E8BEF78DE105}" presName="childNode2" presStyleLbl="bgAcc1" presStyleIdx="1" presStyleCnt="4" custScaleX="146999" custScaleY="148246" custLinFactNeighborX="1873" custLinFactNeighborY="12778">
        <dgm:presLayoutVars>
          <dgm:bulletEnabled val="1"/>
        </dgm:presLayoutVars>
      </dgm:prSet>
      <dgm:spPr/>
      <dgm:t>
        <a:bodyPr/>
        <a:lstStyle/>
        <a:p>
          <a:endParaRPr lang="en-US"/>
        </a:p>
      </dgm:t>
    </dgm:pt>
    <dgm:pt modelId="{8D77E4DF-A023-4463-B7EA-83F8D0463681}" type="pres">
      <dgm:prSet presAssocID="{84DC7906-2B30-4AFB-8D28-E8BEF78DE105}" presName="childNode2tx" presStyleLbl="bgAcc1" presStyleIdx="1" presStyleCnt="4">
        <dgm:presLayoutVars>
          <dgm:bulletEnabled val="1"/>
        </dgm:presLayoutVars>
      </dgm:prSet>
      <dgm:spPr/>
      <dgm:t>
        <a:bodyPr/>
        <a:lstStyle/>
        <a:p>
          <a:endParaRPr lang="en-US"/>
        </a:p>
      </dgm:t>
    </dgm:pt>
    <dgm:pt modelId="{CE8FE5D9-38C3-442B-93DF-6CE0216A3F8F}" type="pres">
      <dgm:prSet presAssocID="{84DC7906-2B30-4AFB-8D28-E8BEF78DE105}" presName="parentNode2" presStyleLbl="node1" presStyleIdx="1" presStyleCnt="4">
        <dgm:presLayoutVars>
          <dgm:chMax val="0"/>
          <dgm:bulletEnabled val="1"/>
        </dgm:presLayoutVars>
      </dgm:prSet>
      <dgm:spPr/>
      <dgm:t>
        <a:bodyPr/>
        <a:lstStyle/>
        <a:p>
          <a:endParaRPr lang="en-US"/>
        </a:p>
      </dgm:t>
    </dgm:pt>
    <dgm:pt modelId="{E8470FC2-7168-4A6D-9029-0F660B4BAA99}" type="pres">
      <dgm:prSet presAssocID="{84DC7906-2B30-4AFB-8D28-E8BEF78DE105}" presName="connSite2" presStyleCnt="0"/>
      <dgm:spPr/>
    </dgm:pt>
    <dgm:pt modelId="{203924C2-EFA4-473C-8AD8-2589F6630BE5}" type="pres">
      <dgm:prSet presAssocID="{3766B324-0177-46E4-94BA-2E986CE1EF2D}" presName="Name18" presStyleLbl="sibTrans2D1" presStyleIdx="1" presStyleCnt="3" custLinFactNeighborY="-2122"/>
      <dgm:spPr/>
      <dgm:t>
        <a:bodyPr/>
        <a:lstStyle/>
        <a:p>
          <a:endParaRPr lang="en-US"/>
        </a:p>
      </dgm:t>
    </dgm:pt>
    <dgm:pt modelId="{3B4D9420-CB0D-46FE-AD2F-4443A292E849}" type="pres">
      <dgm:prSet presAssocID="{F3A7DF38-B594-469C-993F-28661B1C2221}" presName="composite1" presStyleCnt="0"/>
      <dgm:spPr/>
    </dgm:pt>
    <dgm:pt modelId="{78F0D49A-6F4F-4FF0-B17F-3AAB8AB69A61}" type="pres">
      <dgm:prSet presAssocID="{F3A7DF38-B594-469C-993F-28661B1C2221}" presName="dummyNode1" presStyleLbl="node1" presStyleIdx="1" presStyleCnt="4"/>
      <dgm:spPr/>
    </dgm:pt>
    <dgm:pt modelId="{8B00764C-9DF4-4906-A5D4-A8A7CEA33471}" type="pres">
      <dgm:prSet presAssocID="{F3A7DF38-B594-469C-993F-28661B1C2221}" presName="childNode1" presStyleLbl="bgAcc1" presStyleIdx="2" presStyleCnt="4" custScaleX="148792" custScaleY="148735" custLinFactNeighborY="-11838">
        <dgm:presLayoutVars>
          <dgm:bulletEnabled val="1"/>
        </dgm:presLayoutVars>
      </dgm:prSet>
      <dgm:spPr/>
      <dgm:t>
        <a:bodyPr/>
        <a:lstStyle/>
        <a:p>
          <a:endParaRPr lang="en-US"/>
        </a:p>
      </dgm:t>
    </dgm:pt>
    <dgm:pt modelId="{7E00F974-18EB-47CC-B269-888866FA081A}" type="pres">
      <dgm:prSet presAssocID="{F3A7DF38-B594-469C-993F-28661B1C2221}" presName="childNode1tx" presStyleLbl="bgAcc1" presStyleIdx="2" presStyleCnt="4">
        <dgm:presLayoutVars>
          <dgm:bulletEnabled val="1"/>
        </dgm:presLayoutVars>
      </dgm:prSet>
      <dgm:spPr/>
      <dgm:t>
        <a:bodyPr/>
        <a:lstStyle/>
        <a:p>
          <a:endParaRPr lang="en-US"/>
        </a:p>
      </dgm:t>
    </dgm:pt>
    <dgm:pt modelId="{7C4616DD-D316-4F46-A971-ED8C95E2FE4A}" type="pres">
      <dgm:prSet presAssocID="{F3A7DF38-B594-469C-993F-28661B1C2221}" presName="parentNode1" presStyleLbl="node1" presStyleIdx="2" presStyleCnt="4">
        <dgm:presLayoutVars>
          <dgm:chMax val="1"/>
          <dgm:bulletEnabled val="1"/>
        </dgm:presLayoutVars>
      </dgm:prSet>
      <dgm:spPr/>
      <dgm:t>
        <a:bodyPr/>
        <a:lstStyle/>
        <a:p>
          <a:endParaRPr lang="en-US"/>
        </a:p>
      </dgm:t>
    </dgm:pt>
    <dgm:pt modelId="{9E2DDD37-82A6-4AEF-AE0E-D355BBB21DC6}" type="pres">
      <dgm:prSet presAssocID="{F3A7DF38-B594-469C-993F-28661B1C2221}" presName="connSite1" presStyleCnt="0"/>
      <dgm:spPr/>
    </dgm:pt>
    <dgm:pt modelId="{2F20DE0C-D680-4929-B4A5-7EA8D3956C74}" type="pres">
      <dgm:prSet presAssocID="{8F70D86A-2AAF-48CF-875D-368BCA5999D9}" presName="Name9" presStyleLbl="sibTrans2D1" presStyleIdx="2" presStyleCnt="3" custLinFactNeighborX="-981" custLinFactNeighborY="7523"/>
      <dgm:spPr/>
      <dgm:t>
        <a:bodyPr/>
        <a:lstStyle/>
        <a:p>
          <a:endParaRPr lang="en-US"/>
        </a:p>
      </dgm:t>
    </dgm:pt>
    <dgm:pt modelId="{29677696-3CA9-4BF8-BCD5-6C698AF87DD1}" type="pres">
      <dgm:prSet presAssocID="{66E38F86-FF0B-417E-AC58-34420C9E08AD}" presName="composite2" presStyleCnt="0"/>
      <dgm:spPr/>
    </dgm:pt>
    <dgm:pt modelId="{CF7353F1-54D4-4DCB-99CF-6336E4509A4C}" type="pres">
      <dgm:prSet presAssocID="{66E38F86-FF0B-417E-AC58-34420C9E08AD}" presName="dummyNode2" presStyleLbl="node1" presStyleIdx="2" presStyleCnt="4"/>
      <dgm:spPr/>
    </dgm:pt>
    <dgm:pt modelId="{9B44E9B1-5B09-46F8-BDD3-665F642ECDFB}" type="pres">
      <dgm:prSet presAssocID="{66E38F86-FF0B-417E-AC58-34420C9E08AD}" presName="childNode2" presStyleLbl="bgAcc1" presStyleIdx="3" presStyleCnt="4" custScaleX="150418" custScaleY="171095" custLinFactNeighborX="95" custLinFactNeighborY="23127">
        <dgm:presLayoutVars>
          <dgm:bulletEnabled val="1"/>
        </dgm:presLayoutVars>
      </dgm:prSet>
      <dgm:spPr/>
      <dgm:t>
        <a:bodyPr/>
        <a:lstStyle/>
        <a:p>
          <a:endParaRPr lang="en-US"/>
        </a:p>
      </dgm:t>
    </dgm:pt>
    <dgm:pt modelId="{B3C3E33D-0682-4814-BB96-1D03813CA994}" type="pres">
      <dgm:prSet presAssocID="{66E38F86-FF0B-417E-AC58-34420C9E08AD}" presName="childNode2tx" presStyleLbl="bgAcc1" presStyleIdx="3" presStyleCnt="4">
        <dgm:presLayoutVars>
          <dgm:bulletEnabled val="1"/>
        </dgm:presLayoutVars>
      </dgm:prSet>
      <dgm:spPr/>
      <dgm:t>
        <a:bodyPr/>
        <a:lstStyle/>
        <a:p>
          <a:endParaRPr lang="en-US"/>
        </a:p>
      </dgm:t>
    </dgm:pt>
    <dgm:pt modelId="{E33BFFFC-D62D-404A-BDA3-348761B9BF52}" type="pres">
      <dgm:prSet presAssocID="{66E38F86-FF0B-417E-AC58-34420C9E08AD}" presName="parentNode2" presStyleLbl="node1" presStyleIdx="3" presStyleCnt="4">
        <dgm:presLayoutVars>
          <dgm:chMax val="0"/>
          <dgm:bulletEnabled val="1"/>
        </dgm:presLayoutVars>
      </dgm:prSet>
      <dgm:spPr/>
      <dgm:t>
        <a:bodyPr/>
        <a:lstStyle/>
        <a:p>
          <a:endParaRPr lang="en-US"/>
        </a:p>
      </dgm:t>
    </dgm:pt>
    <dgm:pt modelId="{CA1F7300-4CE3-4A82-B919-A5D7DAD53775}" type="pres">
      <dgm:prSet presAssocID="{66E38F86-FF0B-417E-AC58-34420C9E08AD}" presName="connSite2" presStyleCnt="0"/>
      <dgm:spPr/>
    </dgm:pt>
  </dgm:ptLst>
  <dgm:cxnLst>
    <dgm:cxn modelId="{850DA5EE-82E2-4281-88AC-982D1F029644}" srcId="{F2DA01C3-2766-44CE-A42F-8EF8314364F8}" destId="{EA7311C3-972C-45C7-A9AF-B8401B17F22C}" srcOrd="3" destOrd="0" parTransId="{4EE6CE7E-F883-4523-A340-E011A29EE923}" sibTransId="{CA393A4B-D9FB-4462-A728-0DB1539CA02D}"/>
    <dgm:cxn modelId="{FB0FB31B-14AB-4B68-BD9C-C14A78A03AD8}" type="presOf" srcId="{4C49600A-3C11-40D7-A03F-23BE7006EA00}" destId="{9B44E9B1-5B09-46F8-BDD3-665F642ECDFB}" srcOrd="0" destOrd="2" presId="urn:microsoft.com/office/officeart/2005/8/layout/hProcess4"/>
    <dgm:cxn modelId="{236FFD29-1338-4869-84A7-EAC37D12A273}" type="presOf" srcId="{3766B324-0177-46E4-94BA-2E986CE1EF2D}" destId="{203924C2-EFA4-473C-8AD8-2589F6630BE5}" srcOrd="0" destOrd="0" presId="urn:microsoft.com/office/officeart/2005/8/layout/hProcess4"/>
    <dgm:cxn modelId="{879ACC41-B753-45CF-ABA1-776990821583}" type="presOf" srcId="{8F70D86A-2AAF-48CF-875D-368BCA5999D9}" destId="{2F20DE0C-D680-4929-B4A5-7EA8D3956C74}" srcOrd="0" destOrd="0" presId="urn:microsoft.com/office/officeart/2005/8/layout/hProcess4"/>
    <dgm:cxn modelId="{F3F24CB8-144A-425A-9F71-03CA7AA10F97}" type="presOf" srcId="{859233E8-86BB-4C16-BDB6-60600E77F2CB}" destId="{6BE25F6E-7794-49A2-B9B9-86A1BA2E4C78}" srcOrd="0" destOrd="1" presId="urn:microsoft.com/office/officeart/2005/8/layout/hProcess4"/>
    <dgm:cxn modelId="{D47A1A2C-10FE-49CE-848F-332B67070626}" type="presOf" srcId="{0015C596-01FA-401D-B148-5851A6F4C375}" destId="{313A4455-705C-4B81-ACEF-8BDCB47D423C}" srcOrd="1" destOrd="1" presId="urn:microsoft.com/office/officeart/2005/8/layout/hProcess4"/>
    <dgm:cxn modelId="{08E2F269-3AF5-49A4-85A2-9BF1C3A10428}" type="presOf" srcId="{B10AFB81-E1E2-43DD-9B99-260AD1963105}" destId="{7E00F974-18EB-47CC-B269-888866FA081A}" srcOrd="1" destOrd="0" presId="urn:microsoft.com/office/officeart/2005/8/layout/hProcess4"/>
    <dgm:cxn modelId="{714E3D53-C281-469C-B605-E37F9A698B19}" type="presOf" srcId="{1A86F23F-56F8-4F3C-A825-3907CEB7DD27}" destId="{8D77E4DF-A023-4463-B7EA-83F8D0463681}" srcOrd="1" destOrd="2" presId="urn:microsoft.com/office/officeart/2005/8/layout/hProcess4"/>
    <dgm:cxn modelId="{A42017E0-93A7-4C2B-BDCB-4BDD655A6C92}" type="presOf" srcId="{F2DA01C3-2766-44CE-A42F-8EF8314364F8}" destId="{B3C3E33D-0682-4814-BB96-1D03813CA994}" srcOrd="1" destOrd="1" presId="urn:microsoft.com/office/officeart/2005/8/layout/hProcess4"/>
    <dgm:cxn modelId="{46078A53-1990-4A77-A4D8-979A12EF4E42}" type="presOf" srcId="{859233E8-86BB-4C16-BDB6-60600E77F2CB}" destId="{8D77E4DF-A023-4463-B7EA-83F8D0463681}" srcOrd="1" destOrd="1" presId="urn:microsoft.com/office/officeart/2005/8/layout/hProcess4"/>
    <dgm:cxn modelId="{D1F8ADBF-BC60-49B5-88F6-9A2A54E6219A}" type="presOf" srcId="{1A86F23F-56F8-4F3C-A825-3907CEB7DD27}" destId="{6BE25F6E-7794-49A2-B9B9-86A1BA2E4C78}" srcOrd="0" destOrd="2" presId="urn:microsoft.com/office/officeart/2005/8/layout/hProcess4"/>
    <dgm:cxn modelId="{E6446994-27DE-446B-924D-4ADC8FF564E2}" srcId="{66E38F86-FF0B-417E-AC58-34420C9E08AD}" destId="{E12EA903-44F7-42EB-AB87-83CD0E477C11}" srcOrd="0" destOrd="0" parTransId="{B2D2AF32-055D-4166-890D-78F20E61821F}" sibTransId="{7C28086E-80A1-4D4D-B11A-3D631291636F}"/>
    <dgm:cxn modelId="{4A9C7647-5450-43DD-A151-C3DF0B07E2D9}" type="presOf" srcId="{2CFB0516-5377-455D-9A3A-542412F6B154}" destId="{313A4455-705C-4B81-ACEF-8BDCB47D423C}" srcOrd="1" destOrd="0" presId="urn:microsoft.com/office/officeart/2005/8/layout/hProcess4"/>
    <dgm:cxn modelId="{586AA628-1D4B-4FF2-B717-49EF99670297}" srcId="{A3083ABB-E741-4D45-B25E-58596DF3CB08}" destId="{66E38F86-FF0B-417E-AC58-34420C9E08AD}" srcOrd="3" destOrd="0" parTransId="{C601C08E-277A-465C-965B-91BAC5A8238B}" sibTransId="{E9210FB1-F77E-4E3B-8ACA-0EBBD265BEE4}"/>
    <dgm:cxn modelId="{3C2F5814-A5E4-41E5-9677-3FDB2EAEACDC}" srcId="{A3083ABB-E741-4D45-B25E-58596DF3CB08}" destId="{84DC7906-2B30-4AFB-8D28-E8BEF78DE105}" srcOrd="1" destOrd="0" parTransId="{A98F5EA2-1530-4A58-9A27-064FCBBE8FE8}" sibTransId="{3766B324-0177-46E4-94BA-2E986CE1EF2D}"/>
    <dgm:cxn modelId="{7226694B-C8B5-4A00-8A1C-BA14892A60AA}" srcId="{A3083ABB-E741-4D45-B25E-58596DF3CB08}" destId="{F3A7DF38-B594-469C-993F-28661B1C2221}" srcOrd="2" destOrd="0" parTransId="{080D5B14-EB92-4C26-ABD6-8CF338BDCA55}" sibTransId="{8F70D86A-2AAF-48CF-875D-368BCA5999D9}"/>
    <dgm:cxn modelId="{8659EFE1-DEDD-4F39-BADF-EC161FD11244}" srcId="{F3A7DF38-B594-469C-993F-28661B1C2221}" destId="{B55BBB9D-769D-4C49-B47C-0941C2EC339E}" srcOrd="1" destOrd="0" parTransId="{5BFF8B5A-0594-43F6-AC36-0B1C053B2CDF}" sibTransId="{BDC1B1E4-11B5-4874-8646-4D40C3129C91}"/>
    <dgm:cxn modelId="{787F2B23-422F-4DA4-ABDD-E7CEA1F0BC17}" type="presOf" srcId="{E12EA903-44F7-42EB-AB87-83CD0E477C11}" destId="{B3C3E33D-0682-4814-BB96-1D03813CA994}" srcOrd="1" destOrd="0" presId="urn:microsoft.com/office/officeart/2005/8/layout/hProcess4"/>
    <dgm:cxn modelId="{0FCF242A-BD0E-4E7A-ADA5-8FC4B476756F}" type="presOf" srcId="{48A05126-3AC5-4537-87B9-C33E8653A3E5}" destId="{B3C3E33D-0682-4814-BB96-1D03813CA994}" srcOrd="1" destOrd="4" presId="urn:microsoft.com/office/officeart/2005/8/layout/hProcess4"/>
    <dgm:cxn modelId="{D0B2A107-C7B7-428F-892C-0D71C1425B12}" type="presOf" srcId="{3292308A-768E-4BBC-83CD-89EFD1975814}" destId="{8D77E4DF-A023-4463-B7EA-83F8D0463681}" srcOrd="1" destOrd="0" presId="urn:microsoft.com/office/officeart/2005/8/layout/hProcess4"/>
    <dgm:cxn modelId="{C2E6DB58-46D2-41A8-BD41-FB15A6C693EC}" type="presOf" srcId="{C69366DE-3213-43ED-906A-D047A9F45DCC}" destId="{B3C3E33D-0682-4814-BB96-1D03813CA994}" srcOrd="1" destOrd="3" presId="urn:microsoft.com/office/officeart/2005/8/layout/hProcess4"/>
    <dgm:cxn modelId="{F7A3E978-EBF9-4264-8B39-3A6CDD8C9C2F}" srcId="{F2DA01C3-2766-44CE-A42F-8EF8314364F8}" destId="{C69366DE-3213-43ED-906A-D047A9F45DCC}" srcOrd="1" destOrd="0" parTransId="{6C6BAE2E-4753-484B-9410-D1FA825B9DCE}" sibTransId="{21F9481A-EF25-4BE1-A7B7-DB33AD41F332}"/>
    <dgm:cxn modelId="{48ECB1AD-8706-4194-BE2C-3A9D7D419C48}" type="presOf" srcId="{EA7311C3-972C-45C7-A9AF-B8401B17F22C}" destId="{B3C3E33D-0682-4814-BB96-1D03813CA994}" srcOrd="1" destOrd="5" presId="urn:microsoft.com/office/officeart/2005/8/layout/hProcess4"/>
    <dgm:cxn modelId="{4F2A26A9-7B76-4A28-9279-D555DC7D47D0}" type="presOf" srcId="{C69366DE-3213-43ED-906A-D047A9F45DCC}" destId="{9B44E9B1-5B09-46F8-BDD3-665F642ECDFB}" srcOrd="0" destOrd="3" presId="urn:microsoft.com/office/officeart/2005/8/layout/hProcess4"/>
    <dgm:cxn modelId="{875F5167-2F25-4273-A1A4-48066AE36AF0}" type="presOf" srcId="{B10AFB81-E1E2-43DD-9B99-260AD1963105}" destId="{8B00764C-9DF4-4906-A5D4-A8A7CEA33471}" srcOrd="0" destOrd="0" presId="urn:microsoft.com/office/officeart/2005/8/layout/hProcess4"/>
    <dgm:cxn modelId="{AD8F0E99-BF74-4512-A2E5-E161F5C0A8AA}" srcId="{A3083ABB-E741-4D45-B25E-58596DF3CB08}" destId="{8F09535A-BCE2-4239-8ABA-A9163A5F6334}" srcOrd="0" destOrd="0" parTransId="{4737B39A-B683-4F7B-A32A-25C39151BB6F}" sibTransId="{2E9E6172-661D-4B61-BD02-C7EA3778922A}"/>
    <dgm:cxn modelId="{E2292C9A-6B98-4A0E-86E8-64172902945D}" type="presOf" srcId="{B55BBB9D-769D-4C49-B47C-0941C2EC339E}" destId="{8B00764C-9DF4-4906-A5D4-A8A7CEA33471}" srcOrd="0" destOrd="1" presId="urn:microsoft.com/office/officeart/2005/8/layout/hProcess4"/>
    <dgm:cxn modelId="{E1315ACF-D671-47FC-B922-630E655A8895}" type="presOf" srcId="{2E9E6172-661D-4B61-BD02-C7EA3778922A}" destId="{F8DB4C93-0856-40FE-B620-06FD73C1435B}" srcOrd="0" destOrd="0" presId="urn:microsoft.com/office/officeart/2005/8/layout/hProcess4"/>
    <dgm:cxn modelId="{14C06B09-B5F6-4B49-86F5-790216599F10}" srcId="{F2DA01C3-2766-44CE-A42F-8EF8314364F8}" destId="{4C49600A-3C11-40D7-A03F-23BE7006EA00}" srcOrd="0" destOrd="0" parTransId="{F211423F-4795-42EA-919B-BCF35EAA3BDE}" sibTransId="{16C64189-754D-4E13-A912-FE6B0C12D1F0}"/>
    <dgm:cxn modelId="{EF2ADBD2-8CD1-4898-9DC0-7B659B2FC3AE}" srcId="{84DC7906-2B30-4AFB-8D28-E8BEF78DE105}" destId="{859233E8-86BB-4C16-BDB6-60600E77F2CB}" srcOrd="1" destOrd="0" parTransId="{AAA280A2-F773-4953-9479-18937C120A50}" sibTransId="{381E28BB-9135-4365-9290-DCE43DA32EED}"/>
    <dgm:cxn modelId="{AA890941-C19F-411E-89E2-53443CF34030}" type="presOf" srcId="{8F09535A-BCE2-4239-8ABA-A9163A5F6334}" destId="{870FAFA5-2777-4BBF-B16E-66F152A46773}" srcOrd="0" destOrd="0" presId="urn:microsoft.com/office/officeart/2005/8/layout/hProcess4"/>
    <dgm:cxn modelId="{34D5F7BF-2265-44A4-82A1-C99EF9226483}" type="presOf" srcId="{B55BBB9D-769D-4C49-B47C-0941C2EC339E}" destId="{7E00F974-18EB-47CC-B269-888866FA081A}" srcOrd="1" destOrd="1" presId="urn:microsoft.com/office/officeart/2005/8/layout/hProcess4"/>
    <dgm:cxn modelId="{9D22A62B-EB84-4F74-9B85-C756CB9A7029}" type="presOf" srcId="{F2DA01C3-2766-44CE-A42F-8EF8314364F8}" destId="{9B44E9B1-5B09-46F8-BDD3-665F642ECDFB}" srcOrd="0" destOrd="1" presId="urn:microsoft.com/office/officeart/2005/8/layout/hProcess4"/>
    <dgm:cxn modelId="{879E9633-BB8B-40E8-B322-521FF1C83FB0}" srcId="{F3A7DF38-B594-469C-993F-28661B1C2221}" destId="{B10AFB81-E1E2-43DD-9B99-260AD1963105}" srcOrd="0" destOrd="0" parTransId="{7CCDAF22-E605-4C07-A96D-58913C839C08}" sibTransId="{516CB9B8-963A-4E4C-9653-C6BCC69A2477}"/>
    <dgm:cxn modelId="{C530F654-5D60-4CE6-93D0-F6947E52B55C}" srcId="{84DC7906-2B30-4AFB-8D28-E8BEF78DE105}" destId="{1A86F23F-56F8-4F3C-A825-3907CEB7DD27}" srcOrd="2" destOrd="0" parTransId="{21A6327C-1B16-4A26-A1D3-BE93E6D4BAC5}" sibTransId="{551D094C-E511-43C8-A5AC-AFA8E277324E}"/>
    <dgm:cxn modelId="{D6955BAB-6454-4F0D-AFA7-BEBA55B09668}" type="presOf" srcId="{F3A7DF38-B594-469C-993F-28661B1C2221}" destId="{7C4616DD-D316-4F46-A971-ED8C95E2FE4A}" srcOrd="0" destOrd="0" presId="urn:microsoft.com/office/officeart/2005/8/layout/hProcess4"/>
    <dgm:cxn modelId="{99A40C30-9C76-4188-99F9-8EC14A0F8D34}" type="presOf" srcId="{84DC7906-2B30-4AFB-8D28-E8BEF78DE105}" destId="{CE8FE5D9-38C3-442B-93DF-6CE0216A3F8F}" srcOrd="0" destOrd="0" presId="urn:microsoft.com/office/officeart/2005/8/layout/hProcess4"/>
    <dgm:cxn modelId="{A9BE5680-CCBC-49FF-B7BA-8E1A18DEA65D}" srcId="{8F09535A-BCE2-4239-8ABA-A9163A5F6334}" destId="{0015C596-01FA-401D-B148-5851A6F4C375}" srcOrd="1" destOrd="0" parTransId="{5FBCBDF3-AD20-412F-B0EF-C47A9B5C121A}" sibTransId="{57908E62-B137-47FA-96D8-38AC7B366863}"/>
    <dgm:cxn modelId="{119E8CDD-7723-4A47-980F-64AC649AF2E5}" type="presOf" srcId="{66E38F86-FF0B-417E-AC58-34420C9E08AD}" destId="{E33BFFFC-D62D-404A-BDA3-348761B9BF52}" srcOrd="0" destOrd="0" presId="urn:microsoft.com/office/officeart/2005/8/layout/hProcess4"/>
    <dgm:cxn modelId="{937CCB2B-6C83-4D2A-931C-487918BA662A}" type="presOf" srcId="{A3083ABB-E741-4D45-B25E-58596DF3CB08}" destId="{9F3558C9-1412-41AA-AF0B-8CE86EF8CC39}" srcOrd="0" destOrd="0" presId="urn:microsoft.com/office/officeart/2005/8/layout/hProcess4"/>
    <dgm:cxn modelId="{853D0464-2410-4CAB-B1F6-20983F7B0508}" srcId="{8F09535A-BCE2-4239-8ABA-A9163A5F6334}" destId="{2CFB0516-5377-455D-9A3A-542412F6B154}" srcOrd="0" destOrd="0" parTransId="{63BEE1E0-19B9-4A33-9ECC-0BFD3AE80E22}" sibTransId="{35993BB3-2BDB-482E-94F6-5C579067E1C0}"/>
    <dgm:cxn modelId="{6E584F5A-9893-4989-9345-FDB242C94E83}" type="presOf" srcId="{48A05126-3AC5-4537-87B9-C33E8653A3E5}" destId="{9B44E9B1-5B09-46F8-BDD3-665F642ECDFB}" srcOrd="0" destOrd="4" presId="urn:microsoft.com/office/officeart/2005/8/layout/hProcess4"/>
    <dgm:cxn modelId="{44017AA5-AB7A-4B18-B917-EC45B8385D73}" srcId="{66E38F86-FF0B-417E-AC58-34420C9E08AD}" destId="{F2DA01C3-2766-44CE-A42F-8EF8314364F8}" srcOrd="1" destOrd="0" parTransId="{C60D64C4-C87F-4594-9A70-7620D1DE90DF}" sibTransId="{58156946-56D4-4027-BF85-1060CFF21496}"/>
    <dgm:cxn modelId="{FCAEE76E-F5EF-4614-9C62-884D551BD19C}" srcId="{F2DA01C3-2766-44CE-A42F-8EF8314364F8}" destId="{48A05126-3AC5-4537-87B9-C33E8653A3E5}" srcOrd="2" destOrd="0" parTransId="{4C1AF52C-B029-4A36-9064-DA4DBDC59D95}" sibTransId="{4A45295F-472C-4254-8C8E-FA187735B8BA}"/>
    <dgm:cxn modelId="{E3AF6058-7B01-497D-B4B8-6956F4F8AAA6}" srcId="{84DC7906-2B30-4AFB-8D28-E8BEF78DE105}" destId="{3292308A-768E-4BBC-83CD-89EFD1975814}" srcOrd="0" destOrd="0" parTransId="{81745388-2BBF-4843-BE8E-816D9DCE4C85}" sibTransId="{20F0D74B-208E-4CB6-993E-A54FFE6CE9DC}"/>
    <dgm:cxn modelId="{573AB84D-33FF-4DE3-BF88-DFE43D94DA19}" type="presOf" srcId="{2CFB0516-5377-455D-9A3A-542412F6B154}" destId="{BE1C25B4-694A-4EF7-BF30-F9C9274A4054}" srcOrd="0" destOrd="0" presId="urn:microsoft.com/office/officeart/2005/8/layout/hProcess4"/>
    <dgm:cxn modelId="{5B77EE1A-20C5-4B8F-ACBB-79FDD114CFEB}" type="presOf" srcId="{4C49600A-3C11-40D7-A03F-23BE7006EA00}" destId="{B3C3E33D-0682-4814-BB96-1D03813CA994}" srcOrd="1" destOrd="2" presId="urn:microsoft.com/office/officeart/2005/8/layout/hProcess4"/>
    <dgm:cxn modelId="{AA0CD17B-822C-4BB2-ACB4-24849921A80F}" type="presOf" srcId="{0015C596-01FA-401D-B148-5851A6F4C375}" destId="{BE1C25B4-694A-4EF7-BF30-F9C9274A4054}" srcOrd="0" destOrd="1" presId="urn:microsoft.com/office/officeart/2005/8/layout/hProcess4"/>
    <dgm:cxn modelId="{8089489F-9329-4DF5-8EEE-94E817FA6839}" type="presOf" srcId="{EA7311C3-972C-45C7-A9AF-B8401B17F22C}" destId="{9B44E9B1-5B09-46F8-BDD3-665F642ECDFB}" srcOrd="0" destOrd="5" presId="urn:microsoft.com/office/officeart/2005/8/layout/hProcess4"/>
    <dgm:cxn modelId="{9F4C467E-38A0-4D2A-8D1B-555AD0E064EC}" type="presOf" srcId="{3292308A-768E-4BBC-83CD-89EFD1975814}" destId="{6BE25F6E-7794-49A2-B9B9-86A1BA2E4C78}" srcOrd="0" destOrd="0" presId="urn:microsoft.com/office/officeart/2005/8/layout/hProcess4"/>
    <dgm:cxn modelId="{C177BA52-62C0-422E-8385-804866694E66}" type="presOf" srcId="{E12EA903-44F7-42EB-AB87-83CD0E477C11}" destId="{9B44E9B1-5B09-46F8-BDD3-665F642ECDFB}" srcOrd="0" destOrd="0" presId="urn:microsoft.com/office/officeart/2005/8/layout/hProcess4"/>
    <dgm:cxn modelId="{79E12D47-D536-4036-AD58-613A637A7E5C}" type="presParOf" srcId="{9F3558C9-1412-41AA-AF0B-8CE86EF8CC39}" destId="{119CBD68-1DF0-4DCF-8C5B-68F669AF75AF}" srcOrd="0" destOrd="0" presId="urn:microsoft.com/office/officeart/2005/8/layout/hProcess4"/>
    <dgm:cxn modelId="{D8BEA458-9269-4C45-ADFD-919A77B201CC}" type="presParOf" srcId="{9F3558C9-1412-41AA-AF0B-8CE86EF8CC39}" destId="{583C5B80-6B3B-45D4-9C89-FA345CBF651F}" srcOrd="1" destOrd="0" presId="urn:microsoft.com/office/officeart/2005/8/layout/hProcess4"/>
    <dgm:cxn modelId="{10F16355-8577-4DFF-9769-E076E44ACF61}" type="presParOf" srcId="{9F3558C9-1412-41AA-AF0B-8CE86EF8CC39}" destId="{D61282B2-B651-4646-A61D-89C2A847FD6C}" srcOrd="2" destOrd="0" presId="urn:microsoft.com/office/officeart/2005/8/layout/hProcess4"/>
    <dgm:cxn modelId="{6C119372-98BF-41B6-801B-3059C78B6C29}" type="presParOf" srcId="{D61282B2-B651-4646-A61D-89C2A847FD6C}" destId="{85E560C1-1514-4C29-B943-38B6C0CCFCE2}" srcOrd="0" destOrd="0" presId="urn:microsoft.com/office/officeart/2005/8/layout/hProcess4"/>
    <dgm:cxn modelId="{F8F26DFD-3F95-41EC-B216-F2C72716DD06}" type="presParOf" srcId="{85E560C1-1514-4C29-B943-38B6C0CCFCE2}" destId="{361483CD-49A9-42B3-9865-482757F324D5}" srcOrd="0" destOrd="0" presId="urn:microsoft.com/office/officeart/2005/8/layout/hProcess4"/>
    <dgm:cxn modelId="{0C6BC1CD-F000-4C28-AD81-CEB596FFDD27}" type="presParOf" srcId="{85E560C1-1514-4C29-B943-38B6C0CCFCE2}" destId="{BE1C25B4-694A-4EF7-BF30-F9C9274A4054}" srcOrd="1" destOrd="0" presId="urn:microsoft.com/office/officeart/2005/8/layout/hProcess4"/>
    <dgm:cxn modelId="{DA010C76-969F-47B5-99B7-02C282B6C9B9}" type="presParOf" srcId="{85E560C1-1514-4C29-B943-38B6C0CCFCE2}" destId="{313A4455-705C-4B81-ACEF-8BDCB47D423C}" srcOrd="2" destOrd="0" presId="urn:microsoft.com/office/officeart/2005/8/layout/hProcess4"/>
    <dgm:cxn modelId="{007D17F7-0745-4CEA-B567-56C70CE140DE}" type="presParOf" srcId="{85E560C1-1514-4C29-B943-38B6C0CCFCE2}" destId="{870FAFA5-2777-4BBF-B16E-66F152A46773}" srcOrd="3" destOrd="0" presId="urn:microsoft.com/office/officeart/2005/8/layout/hProcess4"/>
    <dgm:cxn modelId="{9A6A0809-B141-4E9A-BD6A-74AC5ADADF55}" type="presParOf" srcId="{85E560C1-1514-4C29-B943-38B6C0CCFCE2}" destId="{D382FFC7-0F7B-4654-BC2A-1A33C1CE6B06}" srcOrd="4" destOrd="0" presId="urn:microsoft.com/office/officeart/2005/8/layout/hProcess4"/>
    <dgm:cxn modelId="{FBF371B6-10A3-4667-AC08-236FDA1688E5}" type="presParOf" srcId="{D61282B2-B651-4646-A61D-89C2A847FD6C}" destId="{F8DB4C93-0856-40FE-B620-06FD73C1435B}" srcOrd="1" destOrd="0" presId="urn:microsoft.com/office/officeart/2005/8/layout/hProcess4"/>
    <dgm:cxn modelId="{B64FA5DB-B7E1-4199-B375-AFB8FEE532E5}" type="presParOf" srcId="{D61282B2-B651-4646-A61D-89C2A847FD6C}" destId="{7ACC7605-79D1-4246-8034-92AF1CCC2C8B}" srcOrd="2" destOrd="0" presId="urn:microsoft.com/office/officeart/2005/8/layout/hProcess4"/>
    <dgm:cxn modelId="{A5DF41FF-A623-4B12-93F1-835C97CA43A1}" type="presParOf" srcId="{7ACC7605-79D1-4246-8034-92AF1CCC2C8B}" destId="{34E9413A-10F6-4279-B894-D4B889CE252D}" srcOrd="0" destOrd="0" presId="urn:microsoft.com/office/officeart/2005/8/layout/hProcess4"/>
    <dgm:cxn modelId="{FF5F7CD9-AB5A-4922-AEFD-726F4CF3C36E}" type="presParOf" srcId="{7ACC7605-79D1-4246-8034-92AF1CCC2C8B}" destId="{6BE25F6E-7794-49A2-B9B9-86A1BA2E4C78}" srcOrd="1" destOrd="0" presId="urn:microsoft.com/office/officeart/2005/8/layout/hProcess4"/>
    <dgm:cxn modelId="{CFD67166-DC06-4EE4-92E4-46B943C9B33C}" type="presParOf" srcId="{7ACC7605-79D1-4246-8034-92AF1CCC2C8B}" destId="{8D77E4DF-A023-4463-B7EA-83F8D0463681}" srcOrd="2" destOrd="0" presId="urn:microsoft.com/office/officeart/2005/8/layout/hProcess4"/>
    <dgm:cxn modelId="{FB7CAA25-1D37-44C4-84B5-1EC9A9DB61E5}" type="presParOf" srcId="{7ACC7605-79D1-4246-8034-92AF1CCC2C8B}" destId="{CE8FE5D9-38C3-442B-93DF-6CE0216A3F8F}" srcOrd="3" destOrd="0" presId="urn:microsoft.com/office/officeart/2005/8/layout/hProcess4"/>
    <dgm:cxn modelId="{0DA27C6E-27FC-422B-A79C-7F260B8735F9}" type="presParOf" srcId="{7ACC7605-79D1-4246-8034-92AF1CCC2C8B}" destId="{E8470FC2-7168-4A6D-9029-0F660B4BAA99}" srcOrd="4" destOrd="0" presId="urn:microsoft.com/office/officeart/2005/8/layout/hProcess4"/>
    <dgm:cxn modelId="{6ED0CADE-5C42-4531-9036-3CD3A790EEFC}" type="presParOf" srcId="{D61282B2-B651-4646-A61D-89C2A847FD6C}" destId="{203924C2-EFA4-473C-8AD8-2589F6630BE5}" srcOrd="3" destOrd="0" presId="urn:microsoft.com/office/officeart/2005/8/layout/hProcess4"/>
    <dgm:cxn modelId="{2AAF27D9-5D5E-4DEF-98A6-C8BB1F1128E2}" type="presParOf" srcId="{D61282B2-B651-4646-A61D-89C2A847FD6C}" destId="{3B4D9420-CB0D-46FE-AD2F-4443A292E849}" srcOrd="4" destOrd="0" presId="urn:microsoft.com/office/officeart/2005/8/layout/hProcess4"/>
    <dgm:cxn modelId="{26F3BE04-0A9F-4A44-93C8-6AC06D8E68C8}" type="presParOf" srcId="{3B4D9420-CB0D-46FE-AD2F-4443A292E849}" destId="{78F0D49A-6F4F-4FF0-B17F-3AAB8AB69A61}" srcOrd="0" destOrd="0" presId="urn:microsoft.com/office/officeart/2005/8/layout/hProcess4"/>
    <dgm:cxn modelId="{671A8AF3-37E2-4D59-A62D-2B878EE8DB81}" type="presParOf" srcId="{3B4D9420-CB0D-46FE-AD2F-4443A292E849}" destId="{8B00764C-9DF4-4906-A5D4-A8A7CEA33471}" srcOrd="1" destOrd="0" presId="urn:microsoft.com/office/officeart/2005/8/layout/hProcess4"/>
    <dgm:cxn modelId="{56184DB6-335C-4678-9BAD-1102DF3288E7}" type="presParOf" srcId="{3B4D9420-CB0D-46FE-AD2F-4443A292E849}" destId="{7E00F974-18EB-47CC-B269-888866FA081A}" srcOrd="2" destOrd="0" presId="urn:microsoft.com/office/officeart/2005/8/layout/hProcess4"/>
    <dgm:cxn modelId="{D41CC896-76A2-416F-8878-DBF2DD39F6D3}" type="presParOf" srcId="{3B4D9420-CB0D-46FE-AD2F-4443A292E849}" destId="{7C4616DD-D316-4F46-A971-ED8C95E2FE4A}" srcOrd="3" destOrd="0" presId="urn:microsoft.com/office/officeart/2005/8/layout/hProcess4"/>
    <dgm:cxn modelId="{8CCE9E82-BAAC-4ECD-AF08-7C2EDD096BCD}" type="presParOf" srcId="{3B4D9420-CB0D-46FE-AD2F-4443A292E849}" destId="{9E2DDD37-82A6-4AEF-AE0E-D355BBB21DC6}" srcOrd="4" destOrd="0" presId="urn:microsoft.com/office/officeart/2005/8/layout/hProcess4"/>
    <dgm:cxn modelId="{E309CA04-702C-4276-B9E6-0211B71713EF}" type="presParOf" srcId="{D61282B2-B651-4646-A61D-89C2A847FD6C}" destId="{2F20DE0C-D680-4929-B4A5-7EA8D3956C74}" srcOrd="5" destOrd="0" presId="urn:microsoft.com/office/officeart/2005/8/layout/hProcess4"/>
    <dgm:cxn modelId="{78BD9A28-C437-4C7F-9F3D-697538471A42}" type="presParOf" srcId="{D61282B2-B651-4646-A61D-89C2A847FD6C}" destId="{29677696-3CA9-4BF8-BCD5-6C698AF87DD1}" srcOrd="6" destOrd="0" presId="urn:microsoft.com/office/officeart/2005/8/layout/hProcess4"/>
    <dgm:cxn modelId="{6E569BEC-D828-48DB-9A33-1F84994DE954}" type="presParOf" srcId="{29677696-3CA9-4BF8-BCD5-6C698AF87DD1}" destId="{CF7353F1-54D4-4DCB-99CF-6336E4509A4C}" srcOrd="0" destOrd="0" presId="urn:microsoft.com/office/officeart/2005/8/layout/hProcess4"/>
    <dgm:cxn modelId="{6610953A-8027-4873-BE8F-9F4407B88207}" type="presParOf" srcId="{29677696-3CA9-4BF8-BCD5-6C698AF87DD1}" destId="{9B44E9B1-5B09-46F8-BDD3-665F642ECDFB}" srcOrd="1" destOrd="0" presId="urn:microsoft.com/office/officeart/2005/8/layout/hProcess4"/>
    <dgm:cxn modelId="{8EB4D986-882B-41BE-BE55-132D69DD7001}" type="presParOf" srcId="{29677696-3CA9-4BF8-BCD5-6C698AF87DD1}" destId="{B3C3E33D-0682-4814-BB96-1D03813CA994}" srcOrd="2" destOrd="0" presId="urn:microsoft.com/office/officeart/2005/8/layout/hProcess4"/>
    <dgm:cxn modelId="{730E5E9D-2979-473C-A928-90EAD383F95F}" type="presParOf" srcId="{29677696-3CA9-4BF8-BCD5-6C698AF87DD1}" destId="{E33BFFFC-D62D-404A-BDA3-348761B9BF52}" srcOrd="3" destOrd="0" presId="urn:microsoft.com/office/officeart/2005/8/layout/hProcess4"/>
    <dgm:cxn modelId="{F5CC8C7A-90C4-4E23-8FAB-A08E70240AF2}" type="presParOf" srcId="{29677696-3CA9-4BF8-BCD5-6C698AF87DD1}" destId="{CA1F7300-4CE3-4A82-B919-A5D7DAD53775}"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1C25B4-694A-4EF7-BF30-F9C9274A4054}">
      <dsp:nvSpPr>
        <dsp:cNvPr id="0" name=""/>
        <dsp:cNvSpPr/>
      </dsp:nvSpPr>
      <dsp:spPr>
        <a:xfrm>
          <a:off x="0" y="1059295"/>
          <a:ext cx="2249192" cy="1851474"/>
        </a:xfrm>
        <a:prstGeom prst="roundRect">
          <a:avLst>
            <a:gd name="adj" fmla="val 10000"/>
          </a:avLst>
        </a:prstGeom>
        <a:solidFill>
          <a:schemeClr val="lt1">
            <a:alpha val="90000"/>
            <a:hueOff val="0"/>
            <a:satOff val="0"/>
            <a:lumOff val="0"/>
            <a:alphaOff val="0"/>
          </a:schemeClr>
        </a:solidFill>
        <a:ln w="12700" cap="flat" cmpd="sng" algn="ctr">
          <a:solidFill>
            <a:schemeClr val="accent6">
              <a:lumMod val="75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t>AIR email to Principals</a:t>
          </a:r>
          <a:endParaRPr lang="en-US" sz="1600" kern="1200" dirty="0"/>
        </a:p>
        <a:p>
          <a:pPr marL="171450" lvl="1" indent="-171450" algn="l" defTabSz="711200">
            <a:lnSpc>
              <a:spcPct val="90000"/>
            </a:lnSpc>
            <a:spcBef>
              <a:spcPct val="0"/>
            </a:spcBef>
            <a:spcAft>
              <a:spcPct val="15000"/>
            </a:spcAft>
            <a:buChar char="••"/>
          </a:pPr>
          <a:r>
            <a:rPr lang="en-US" sz="1600" kern="1200" dirty="0" smtClean="0"/>
            <a:t>AIR meets with new principals to discuss study and methodology</a:t>
          </a:r>
          <a:endParaRPr lang="en-US" sz="1600" kern="1200" dirty="0"/>
        </a:p>
      </dsp:txBody>
      <dsp:txXfrm>
        <a:off x="42608" y="1101903"/>
        <a:ext cx="2163976" cy="1369514"/>
      </dsp:txXfrm>
    </dsp:sp>
    <dsp:sp modelId="{F8DB4C93-0856-40FE-B620-06FD73C1435B}">
      <dsp:nvSpPr>
        <dsp:cNvPr id="0" name=""/>
        <dsp:cNvSpPr/>
      </dsp:nvSpPr>
      <dsp:spPr>
        <a:xfrm>
          <a:off x="1206962" y="1448487"/>
          <a:ext cx="2642184" cy="2642184"/>
        </a:xfrm>
        <a:prstGeom prst="leftCircularArrow">
          <a:avLst>
            <a:gd name="adj1" fmla="val 2970"/>
            <a:gd name="adj2" fmla="val 363919"/>
            <a:gd name="adj3" fmla="val 2438036"/>
            <a:gd name="adj4" fmla="val 9323096"/>
            <a:gd name="adj5" fmla="val 3465"/>
          </a:avLst>
        </a:prstGeom>
        <a:solidFill>
          <a:schemeClr val="accent6">
            <a:lumMod val="75000"/>
          </a:schemeClr>
        </a:solidFill>
        <a:ln>
          <a:solidFill>
            <a:schemeClr val="tx1"/>
          </a:solidFill>
        </a:ln>
        <a:effectLst/>
      </dsp:spPr>
      <dsp:style>
        <a:lnRef idx="0">
          <a:scrgbClr r="0" g="0" b="0"/>
        </a:lnRef>
        <a:fillRef idx="1">
          <a:scrgbClr r="0" g="0" b="0"/>
        </a:fillRef>
        <a:effectRef idx="0">
          <a:scrgbClr r="0" g="0" b="0"/>
        </a:effectRef>
        <a:fontRef idx="minor">
          <a:schemeClr val="lt1"/>
        </a:fontRef>
      </dsp:style>
    </dsp:sp>
    <dsp:sp modelId="{870FAFA5-2777-4BBF-B16E-66F152A46773}">
      <dsp:nvSpPr>
        <dsp:cNvPr id="0" name=""/>
        <dsp:cNvSpPr/>
      </dsp:nvSpPr>
      <dsp:spPr>
        <a:xfrm>
          <a:off x="643833" y="2586462"/>
          <a:ext cx="1543871" cy="613946"/>
        </a:xfrm>
        <a:prstGeom prst="roundRect">
          <a:avLst>
            <a:gd name="adj" fmla="val 10000"/>
          </a:avLst>
        </a:prstGeom>
        <a:solidFill>
          <a:schemeClr val="accent6">
            <a:lumMod val="7500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n-US" sz="1800" kern="1200" dirty="0" smtClean="0"/>
            <a:t>Study Introduced</a:t>
          </a:r>
          <a:endParaRPr lang="en-US" sz="1800" kern="1200" dirty="0"/>
        </a:p>
      </dsp:txBody>
      <dsp:txXfrm>
        <a:off x="661815" y="2604444"/>
        <a:ext cx="1507907" cy="577982"/>
      </dsp:txXfrm>
    </dsp:sp>
    <dsp:sp modelId="{6BE25F6E-7794-49A2-B9B9-86A1BA2E4C78}">
      <dsp:nvSpPr>
        <dsp:cNvPr id="0" name=""/>
        <dsp:cNvSpPr/>
      </dsp:nvSpPr>
      <dsp:spPr>
        <a:xfrm>
          <a:off x="2657106" y="1296876"/>
          <a:ext cx="2553159" cy="2123686"/>
        </a:xfrm>
        <a:prstGeom prst="roundRect">
          <a:avLst>
            <a:gd name="adj" fmla="val 10000"/>
          </a:avLst>
        </a:prstGeom>
        <a:solidFill>
          <a:schemeClr val="lt1">
            <a:alpha val="90000"/>
            <a:hueOff val="0"/>
            <a:satOff val="0"/>
            <a:lumOff val="0"/>
            <a:alphaOff val="0"/>
          </a:schemeClr>
        </a:solidFill>
        <a:ln w="12700" cap="flat" cmpd="sng" algn="ctr">
          <a:solidFill>
            <a:schemeClr val="accent6">
              <a:lumMod val="75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t>On-line survey with unique URL for each school</a:t>
          </a:r>
          <a:endParaRPr lang="en-US" sz="1600" kern="1200" dirty="0"/>
        </a:p>
        <a:p>
          <a:pPr marL="171450" lvl="1" indent="-171450" algn="l" defTabSz="711200">
            <a:lnSpc>
              <a:spcPct val="90000"/>
            </a:lnSpc>
            <a:spcBef>
              <a:spcPct val="0"/>
            </a:spcBef>
            <a:spcAft>
              <a:spcPct val="15000"/>
            </a:spcAft>
            <a:buChar char="••"/>
          </a:pPr>
          <a:r>
            <a:rPr lang="en-US" sz="1600" kern="1200" dirty="0" smtClean="0"/>
            <a:t>Each School has custom questions</a:t>
          </a:r>
          <a:endParaRPr lang="en-US" sz="1600" kern="1200" dirty="0"/>
        </a:p>
        <a:p>
          <a:pPr marL="57150" lvl="1" indent="-57150" algn="l" defTabSz="444500">
            <a:lnSpc>
              <a:spcPct val="90000"/>
            </a:lnSpc>
            <a:spcBef>
              <a:spcPct val="0"/>
            </a:spcBef>
            <a:spcAft>
              <a:spcPct val="15000"/>
            </a:spcAft>
            <a:buChar char="••"/>
          </a:pPr>
          <a:endParaRPr lang="en-US" sz="1000" kern="1200" dirty="0"/>
        </a:p>
      </dsp:txBody>
      <dsp:txXfrm>
        <a:off x="2705978" y="1800823"/>
        <a:ext cx="2455415" cy="1570866"/>
      </dsp:txXfrm>
    </dsp:sp>
    <dsp:sp modelId="{203924C2-EFA4-473C-8AD8-2589F6630BE5}">
      <dsp:nvSpPr>
        <dsp:cNvPr id="0" name=""/>
        <dsp:cNvSpPr/>
      </dsp:nvSpPr>
      <dsp:spPr>
        <a:xfrm>
          <a:off x="3966421" y="193768"/>
          <a:ext cx="3017158" cy="3017158"/>
        </a:xfrm>
        <a:prstGeom prst="circularArrow">
          <a:avLst>
            <a:gd name="adj1" fmla="val 2601"/>
            <a:gd name="adj2" fmla="val 315953"/>
            <a:gd name="adj3" fmla="val 19265933"/>
            <a:gd name="adj4" fmla="val 12332907"/>
            <a:gd name="adj5" fmla="val 3034"/>
          </a:avLst>
        </a:prstGeom>
        <a:solidFill>
          <a:schemeClr val="accent6">
            <a:lumMod val="75000"/>
          </a:schemeClr>
        </a:solidFill>
        <a:ln>
          <a:solidFill>
            <a:schemeClr val="tx1"/>
          </a:solidFill>
        </a:ln>
        <a:effectLst/>
      </dsp:spPr>
      <dsp:style>
        <a:lnRef idx="0">
          <a:scrgbClr r="0" g="0" b="0"/>
        </a:lnRef>
        <a:fillRef idx="1">
          <a:scrgbClr r="0" g="0" b="0"/>
        </a:fillRef>
        <a:effectRef idx="0">
          <a:scrgbClr r="0" g="0" b="0"/>
        </a:effectRef>
        <a:fontRef idx="minor">
          <a:schemeClr val="lt1"/>
        </a:fontRef>
      </dsp:style>
    </dsp:sp>
    <dsp:sp modelId="{CE8FE5D9-38C3-442B-93DF-6CE0216A3F8F}">
      <dsp:nvSpPr>
        <dsp:cNvPr id="0" name=""/>
        <dsp:cNvSpPr/>
      </dsp:nvSpPr>
      <dsp:spPr>
        <a:xfrm>
          <a:off x="3418694" y="1152424"/>
          <a:ext cx="1543871" cy="613946"/>
        </a:xfrm>
        <a:prstGeom prst="roundRect">
          <a:avLst>
            <a:gd name="adj" fmla="val 10000"/>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n-US" sz="1800" kern="1200" dirty="0" smtClean="0"/>
            <a:t>Survey Development</a:t>
          </a:r>
          <a:endParaRPr lang="en-US" sz="1800" kern="1200" dirty="0"/>
        </a:p>
      </dsp:txBody>
      <dsp:txXfrm>
        <a:off x="3436676" y="1170406"/>
        <a:ext cx="1507907" cy="577982"/>
      </dsp:txXfrm>
    </dsp:sp>
    <dsp:sp modelId="{8B00764C-9DF4-4906-A5D4-A8A7CEA33471}">
      <dsp:nvSpPr>
        <dsp:cNvPr id="0" name=""/>
        <dsp:cNvSpPr/>
      </dsp:nvSpPr>
      <dsp:spPr>
        <a:xfrm>
          <a:off x="5551419" y="940738"/>
          <a:ext cx="2584301" cy="2130691"/>
        </a:xfrm>
        <a:prstGeom prst="roundRect">
          <a:avLst>
            <a:gd name="adj" fmla="val 10000"/>
          </a:avLst>
        </a:prstGeom>
        <a:solidFill>
          <a:schemeClr val="lt1">
            <a:alpha val="90000"/>
            <a:hueOff val="0"/>
            <a:satOff val="0"/>
            <a:lumOff val="0"/>
            <a:alphaOff val="0"/>
          </a:schemeClr>
        </a:solidFill>
        <a:ln w="12700" cap="flat" cmpd="sng" algn="ctr">
          <a:solidFill>
            <a:schemeClr val="accent6">
              <a:lumMod val="75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t>Senior exit interview process</a:t>
          </a:r>
          <a:endParaRPr lang="en-US" sz="1600" kern="1200" dirty="0"/>
        </a:p>
        <a:p>
          <a:pPr marL="171450" lvl="1" indent="-171450" algn="l" defTabSz="711200">
            <a:lnSpc>
              <a:spcPct val="90000"/>
            </a:lnSpc>
            <a:spcBef>
              <a:spcPct val="0"/>
            </a:spcBef>
            <a:spcAft>
              <a:spcPct val="15000"/>
            </a:spcAft>
            <a:buChar char="••"/>
          </a:pPr>
          <a:r>
            <a:rPr lang="en-US" sz="1600" kern="1200" dirty="0" smtClean="0"/>
            <a:t>Data collection from May through June</a:t>
          </a:r>
          <a:endParaRPr lang="en-US" sz="1600" kern="1200" dirty="0"/>
        </a:p>
      </dsp:txBody>
      <dsp:txXfrm>
        <a:off x="5600452" y="989771"/>
        <a:ext cx="2486235" cy="1576048"/>
      </dsp:txXfrm>
    </dsp:sp>
    <dsp:sp modelId="{2F20DE0C-D680-4929-B4A5-7EA8D3956C74}">
      <dsp:nvSpPr>
        <dsp:cNvPr id="0" name=""/>
        <dsp:cNvSpPr/>
      </dsp:nvSpPr>
      <dsp:spPr>
        <a:xfrm>
          <a:off x="6928884" y="1501172"/>
          <a:ext cx="2852591" cy="2852591"/>
        </a:xfrm>
        <a:prstGeom prst="leftCircularArrow">
          <a:avLst>
            <a:gd name="adj1" fmla="val 2751"/>
            <a:gd name="adj2" fmla="val 335351"/>
            <a:gd name="adj3" fmla="val 2611608"/>
            <a:gd name="adj4" fmla="val 9525236"/>
            <a:gd name="adj5" fmla="val 3209"/>
          </a:avLst>
        </a:prstGeom>
        <a:solidFill>
          <a:schemeClr val="accent6">
            <a:lumMod val="75000"/>
          </a:schemeClr>
        </a:solidFill>
        <a:ln>
          <a:solidFill>
            <a:schemeClr val="tx1"/>
          </a:solidFill>
        </a:ln>
        <a:effectLst/>
      </dsp:spPr>
      <dsp:style>
        <a:lnRef idx="0">
          <a:scrgbClr r="0" g="0" b="0"/>
        </a:lnRef>
        <a:fillRef idx="1">
          <a:scrgbClr r="0" g="0" b="0"/>
        </a:fillRef>
        <a:effectRef idx="0">
          <a:scrgbClr r="0" g="0" b="0"/>
        </a:effectRef>
        <a:fontRef idx="minor">
          <a:schemeClr val="lt1"/>
        </a:fontRef>
      </dsp:style>
    </dsp:sp>
    <dsp:sp modelId="{7C4616DD-D316-4F46-A971-ED8C95E2FE4A}">
      <dsp:nvSpPr>
        <dsp:cNvPr id="0" name=""/>
        <dsp:cNvSpPr/>
      </dsp:nvSpPr>
      <dsp:spPr>
        <a:xfrm>
          <a:off x="6361109" y="2584966"/>
          <a:ext cx="1543871" cy="613946"/>
        </a:xfrm>
        <a:prstGeom prst="roundRect">
          <a:avLst>
            <a:gd name="adj" fmla="val 10000"/>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n-US" sz="1800" kern="1200" dirty="0" smtClean="0"/>
            <a:t>Data Collection</a:t>
          </a:r>
          <a:endParaRPr lang="en-US" sz="1800" kern="1200" dirty="0"/>
        </a:p>
      </dsp:txBody>
      <dsp:txXfrm>
        <a:off x="6379091" y="2602948"/>
        <a:ext cx="1507907" cy="577982"/>
      </dsp:txXfrm>
    </dsp:sp>
    <dsp:sp modelId="{9B44E9B1-5B09-46F8-BDD3-665F642ECDFB}">
      <dsp:nvSpPr>
        <dsp:cNvPr id="0" name=""/>
        <dsp:cNvSpPr/>
      </dsp:nvSpPr>
      <dsp:spPr>
        <a:xfrm>
          <a:off x="8511055" y="1281469"/>
          <a:ext cx="2612542" cy="2451007"/>
        </a:xfrm>
        <a:prstGeom prst="roundRect">
          <a:avLst>
            <a:gd name="adj" fmla="val 10000"/>
          </a:avLst>
        </a:prstGeom>
        <a:solidFill>
          <a:schemeClr val="lt1">
            <a:alpha val="90000"/>
            <a:hueOff val="0"/>
            <a:satOff val="0"/>
            <a:lumOff val="0"/>
            <a:alphaOff val="0"/>
          </a:schemeClr>
        </a:solidFill>
        <a:ln w="12700" cap="flat" cmpd="sng" algn="ctr">
          <a:solidFill>
            <a:schemeClr val="accent6">
              <a:lumMod val="75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t>Data Analyzed by MHCC Research Associate</a:t>
          </a:r>
          <a:endParaRPr lang="en-US" sz="1600" kern="1200" dirty="0"/>
        </a:p>
        <a:p>
          <a:pPr marL="171450" lvl="1" indent="-171450" algn="l" defTabSz="711200">
            <a:lnSpc>
              <a:spcPct val="90000"/>
            </a:lnSpc>
            <a:spcBef>
              <a:spcPct val="0"/>
            </a:spcBef>
            <a:spcAft>
              <a:spcPct val="15000"/>
            </a:spcAft>
            <a:buChar char="••"/>
          </a:pPr>
          <a:r>
            <a:rPr lang="en-US" sz="1600" kern="1200" dirty="0" smtClean="0"/>
            <a:t>Deliverables:</a:t>
          </a:r>
          <a:endParaRPr lang="en-US" sz="1600" kern="1200" dirty="0"/>
        </a:p>
        <a:p>
          <a:pPr marL="342900" lvl="2" indent="-171450" algn="l" defTabSz="711200">
            <a:lnSpc>
              <a:spcPct val="90000"/>
            </a:lnSpc>
            <a:spcBef>
              <a:spcPct val="0"/>
            </a:spcBef>
            <a:spcAft>
              <a:spcPct val="15000"/>
            </a:spcAft>
            <a:buChar char="••"/>
          </a:pPr>
          <a:r>
            <a:rPr lang="en-US" sz="1600" kern="1200" dirty="0" smtClean="0"/>
            <a:t>Final Report</a:t>
          </a:r>
          <a:endParaRPr lang="en-US" sz="1600" kern="1200" dirty="0"/>
        </a:p>
        <a:p>
          <a:pPr marL="342900" lvl="2" indent="-171450" algn="l" defTabSz="711200">
            <a:lnSpc>
              <a:spcPct val="90000"/>
            </a:lnSpc>
            <a:spcBef>
              <a:spcPct val="0"/>
            </a:spcBef>
            <a:spcAft>
              <a:spcPct val="15000"/>
            </a:spcAft>
            <a:buChar char="••"/>
          </a:pPr>
          <a:r>
            <a:rPr lang="en-US" sz="1600" kern="1200" dirty="0" smtClean="0"/>
            <a:t>Research Brief</a:t>
          </a:r>
          <a:endParaRPr lang="en-US" sz="1600" kern="1200" dirty="0"/>
        </a:p>
        <a:p>
          <a:pPr marL="342900" lvl="2" indent="-171450" algn="l" defTabSz="711200">
            <a:lnSpc>
              <a:spcPct val="90000"/>
            </a:lnSpc>
            <a:spcBef>
              <a:spcPct val="0"/>
            </a:spcBef>
            <a:spcAft>
              <a:spcPct val="15000"/>
            </a:spcAft>
            <a:buChar char="••"/>
          </a:pPr>
          <a:r>
            <a:rPr lang="en-US" sz="1600" kern="1200" dirty="0" smtClean="0"/>
            <a:t>Presentation</a:t>
          </a:r>
          <a:endParaRPr lang="en-US" sz="1600" kern="1200" dirty="0"/>
        </a:p>
        <a:p>
          <a:pPr marL="342900" lvl="2" indent="-171450" algn="l" defTabSz="711200">
            <a:lnSpc>
              <a:spcPct val="90000"/>
            </a:lnSpc>
            <a:spcBef>
              <a:spcPct val="0"/>
            </a:spcBef>
            <a:spcAft>
              <a:spcPct val="15000"/>
            </a:spcAft>
            <a:buChar char="••"/>
          </a:pPr>
          <a:r>
            <a:rPr lang="en-US" sz="1600" kern="1200" dirty="0" smtClean="0"/>
            <a:t>Raw Data (on request)</a:t>
          </a:r>
          <a:endParaRPr lang="en-US" sz="1600" kern="1200" dirty="0"/>
        </a:p>
      </dsp:txBody>
      <dsp:txXfrm>
        <a:off x="8567459" y="1863089"/>
        <a:ext cx="2499734" cy="1812983"/>
      </dsp:txXfrm>
    </dsp:sp>
    <dsp:sp modelId="{E33BFFFC-D62D-404A-BDA3-348761B9BF52}">
      <dsp:nvSpPr>
        <dsp:cNvPr id="0" name=""/>
        <dsp:cNvSpPr/>
      </dsp:nvSpPr>
      <dsp:spPr>
        <a:xfrm>
          <a:off x="9333216" y="1152424"/>
          <a:ext cx="1543871" cy="613946"/>
        </a:xfrm>
        <a:prstGeom prst="roundRect">
          <a:avLst>
            <a:gd name="adj" fmla="val 10000"/>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n-US" sz="1800" kern="1200" dirty="0" smtClean="0"/>
            <a:t>Analysis &amp; Reporting</a:t>
          </a:r>
          <a:endParaRPr lang="en-US" sz="1800" kern="1200" dirty="0"/>
        </a:p>
      </dsp:txBody>
      <dsp:txXfrm>
        <a:off x="9351198" y="1170406"/>
        <a:ext cx="1507907" cy="577982"/>
      </dsp:txXfrm>
    </dsp:sp>
  </dsp:spTree>
</dsp:drawing>
</file>

<file path=ppt/diagrams/layout1.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39B6C6-BDA4-4C6A-967D-57B93F0A3DF0}" type="datetimeFigureOut">
              <a:rPr lang="en-US" smtClean="0"/>
              <a:t>8/7/2017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5EEEB0-B8F5-455D-987E-F30AFF7819F0}" type="slidenum">
              <a:rPr lang="en-US" smtClean="0"/>
              <a:t>‹#›</a:t>
            </a:fld>
            <a:endParaRPr lang="en-US"/>
          </a:p>
        </p:txBody>
      </p:sp>
    </p:spTree>
    <p:extLst>
      <p:ext uri="{BB962C8B-B14F-4D97-AF65-F5344CB8AC3E}">
        <p14:creationId xmlns:p14="http://schemas.microsoft.com/office/powerpoint/2010/main" val="1686048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5EEEB0-B8F5-455D-987E-F30AFF7819F0}" type="slidenum">
              <a:rPr lang="en-US" smtClean="0"/>
              <a:t>1</a:t>
            </a:fld>
            <a:endParaRPr lang="en-US"/>
          </a:p>
        </p:txBody>
      </p:sp>
    </p:spTree>
    <p:extLst>
      <p:ext uri="{BB962C8B-B14F-4D97-AF65-F5344CB8AC3E}">
        <p14:creationId xmlns:p14="http://schemas.microsoft.com/office/powerpoint/2010/main" val="114037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When asked about the career area:</a:t>
            </a:r>
          </a:p>
          <a:p>
            <a:endParaRPr lang="en-US" baseline="0" dirty="0" smtClean="0"/>
          </a:p>
          <a:p>
            <a:r>
              <a:rPr lang="en-US" baseline="0" dirty="0" smtClean="0"/>
              <a:t>	Medical Field was most often identified</a:t>
            </a:r>
          </a:p>
          <a:p>
            <a:r>
              <a:rPr lang="en-US" baseline="0" dirty="0" smtClean="0"/>
              <a:t>	Business was second most often</a:t>
            </a:r>
          </a:p>
          <a:p>
            <a:r>
              <a:rPr lang="en-US" baseline="0" dirty="0" smtClean="0"/>
              <a:t>	Engineering was third</a:t>
            </a:r>
          </a:p>
          <a:p>
            <a:endParaRPr lang="en-US" baseline="0" dirty="0" smtClean="0"/>
          </a:p>
          <a:p>
            <a:r>
              <a:rPr lang="en-US" baseline="0" dirty="0" smtClean="0"/>
              <a:t>Springwater:	More likely to identify Social Services, Computing, or Teaching Fields</a:t>
            </a:r>
          </a:p>
          <a:p>
            <a:endParaRPr lang="en-US" baseline="0" dirty="0" smtClean="0"/>
          </a:p>
        </p:txBody>
      </p:sp>
      <p:sp>
        <p:nvSpPr>
          <p:cNvPr id="4" name="Slide Number Placeholder 3"/>
          <p:cNvSpPr>
            <a:spLocks noGrp="1"/>
          </p:cNvSpPr>
          <p:nvPr>
            <p:ph type="sldNum" sz="quarter" idx="10"/>
          </p:nvPr>
        </p:nvSpPr>
        <p:spPr/>
        <p:txBody>
          <a:bodyPr/>
          <a:lstStyle/>
          <a:p>
            <a:fld id="{375EEEB0-B8F5-455D-987E-F30AFF7819F0}" type="slidenum">
              <a:rPr lang="en-US" smtClean="0"/>
              <a:t>10</a:t>
            </a:fld>
            <a:endParaRPr lang="en-US"/>
          </a:p>
        </p:txBody>
      </p:sp>
    </p:spTree>
    <p:extLst>
      <p:ext uri="{BB962C8B-B14F-4D97-AF65-F5344CB8AC3E}">
        <p14:creationId xmlns:p14="http://schemas.microsoft.com/office/powerpoint/2010/main" val="10357444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Over 2/3’s of Seniors surveyed indicated they would be continuing their education.</a:t>
            </a:r>
          </a:p>
          <a:p>
            <a:endParaRPr lang="en-US" baseline="0" dirty="0" smtClean="0"/>
          </a:p>
          <a:p>
            <a:r>
              <a:rPr lang="en-US" baseline="0" dirty="0" smtClean="0"/>
              <a:t>Springwater:	Higher proportion will be doing all activities identified.  Much higher proportions doing something else</a:t>
            </a:r>
            <a:br>
              <a:rPr lang="en-US" baseline="0" dirty="0" smtClean="0"/>
            </a:br>
            <a:r>
              <a:rPr lang="en-US" baseline="0" dirty="0" smtClean="0"/>
              <a:t>	or working.</a:t>
            </a:r>
          </a:p>
        </p:txBody>
      </p:sp>
      <p:sp>
        <p:nvSpPr>
          <p:cNvPr id="4" name="Slide Number Placeholder 3"/>
          <p:cNvSpPr>
            <a:spLocks noGrp="1"/>
          </p:cNvSpPr>
          <p:nvPr>
            <p:ph type="sldNum" sz="quarter" idx="10"/>
          </p:nvPr>
        </p:nvSpPr>
        <p:spPr/>
        <p:txBody>
          <a:bodyPr/>
          <a:lstStyle/>
          <a:p>
            <a:fld id="{375EEEB0-B8F5-455D-987E-F30AFF7819F0}" type="slidenum">
              <a:rPr lang="en-US" smtClean="0"/>
              <a:t>11</a:t>
            </a:fld>
            <a:endParaRPr lang="en-US"/>
          </a:p>
        </p:txBody>
      </p:sp>
    </p:spTree>
    <p:extLst>
      <p:ext uri="{BB962C8B-B14F-4D97-AF65-F5344CB8AC3E}">
        <p14:creationId xmlns:p14="http://schemas.microsoft.com/office/powerpoint/2010/main" val="15577944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Springwater:	Much lower proportion have taken a College Now Course</a:t>
            </a:r>
          </a:p>
        </p:txBody>
      </p:sp>
      <p:sp>
        <p:nvSpPr>
          <p:cNvPr id="4" name="Slide Number Placeholder 3"/>
          <p:cNvSpPr>
            <a:spLocks noGrp="1"/>
          </p:cNvSpPr>
          <p:nvPr>
            <p:ph type="sldNum" sz="quarter" idx="10"/>
          </p:nvPr>
        </p:nvSpPr>
        <p:spPr/>
        <p:txBody>
          <a:bodyPr/>
          <a:lstStyle/>
          <a:p>
            <a:fld id="{375EEEB0-B8F5-455D-987E-F30AFF7819F0}" type="slidenum">
              <a:rPr lang="en-US" smtClean="0"/>
              <a:t>12</a:t>
            </a:fld>
            <a:endParaRPr lang="en-US"/>
          </a:p>
        </p:txBody>
      </p:sp>
    </p:spTree>
    <p:extLst>
      <p:ext uri="{BB962C8B-B14F-4D97-AF65-F5344CB8AC3E}">
        <p14:creationId xmlns:p14="http://schemas.microsoft.com/office/powerpoint/2010/main" val="13291523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Centennial:	A much lower proportion of Centennial Seniors identified MHCC as</a:t>
            </a:r>
            <a:r>
              <a:rPr lang="en-US" baseline="0" dirty="0" smtClean="0"/>
              <a:t> the district they reside in.</a:t>
            </a:r>
          </a:p>
          <a:p>
            <a:r>
              <a:rPr lang="en-US" baseline="0" dirty="0" smtClean="0"/>
              <a:t>	Seniors were more likely to identify Portland Community College or indicate they did not know.</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Springwater:	A higher proportion identified MHCC as the district they reside in.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Sandy:	A higher proportion identified MHCC as the district they reside in.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	A higher proportion identified Clackamas as the district they reside in.</a:t>
            </a:r>
            <a:br>
              <a:rPr lang="en-US" baseline="0" dirty="0" smtClean="0"/>
            </a:br>
            <a:r>
              <a:rPr lang="en-US" baseline="0" dirty="0" smtClean="0"/>
              <a:t>	</a:t>
            </a:r>
            <a:endParaRPr lang="en-US" dirty="0"/>
          </a:p>
        </p:txBody>
      </p:sp>
      <p:sp>
        <p:nvSpPr>
          <p:cNvPr id="4" name="Slide Number Placeholder 3"/>
          <p:cNvSpPr>
            <a:spLocks noGrp="1"/>
          </p:cNvSpPr>
          <p:nvPr>
            <p:ph type="sldNum" sz="quarter" idx="10"/>
          </p:nvPr>
        </p:nvSpPr>
        <p:spPr/>
        <p:txBody>
          <a:bodyPr/>
          <a:lstStyle/>
          <a:p>
            <a:fld id="{375EEEB0-B8F5-455D-987E-F30AFF7819F0}" type="slidenum">
              <a:rPr lang="en-US" smtClean="0"/>
              <a:t>13</a:t>
            </a:fld>
            <a:endParaRPr lang="en-US"/>
          </a:p>
        </p:txBody>
      </p:sp>
    </p:spTree>
    <p:extLst>
      <p:ext uri="{BB962C8B-B14F-4D97-AF65-F5344CB8AC3E}">
        <p14:creationId xmlns:p14="http://schemas.microsoft.com/office/powerpoint/2010/main" val="40295413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Total:</a:t>
            </a:r>
          </a:p>
          <a:p>
            <a:endParaRPr lang="en-US" dirty="0" smtClean="0"/>
          </a:p>
          <a:p>
            <a:r>
              <a:rPr lang="en-US" dirty="0" smtClean="0"/>
              <a:t>	Cost</a:t>
            </a:r>
            <a:r>
              <a:rPr lang="en-US" baseline="0" dirty="0" smtClean="0"/>
              <a:t> was overwhelmingly the biggest reason for not continuing education</a:t>
            </a:r>
          </a:p>
          <a:p>
            <a:r>
              <a:rPr lang="en-US" baseline="0" dirty="0" smtClean="0"/>
              <a:t>	The perception that seniors feel unprepared and grades were not good enough were the second and </a:t>
            </a:r>
            <a:br>
              <a:rPr lang="en-US" baseline="0" dirty="0" smtClean="0"/>
            </a:br>
            <a:r>
              <a:rPr lang="en-US" baseline="0" dirty="0" smtClean="0"/>
              <a:t>	third highest reasons.</a:t>
            </a:r>
          </a:p>
          <a:p>
            <a:endParaRPr lang="en-US" baseline="0" dirty="0" smtClean="0"/>
          </a:p>
          <a:p>
            <a:r>
              <a:rPr lang="en-US" baseline="0" dirty="0" smtClean="0"/>
              <a:t>Springwater:	Much more likely to indicate Costs and Feel unprepared</a:t>
            </a:r>
          </a:p>
          <a:p>
            <a:r>
              <a:rPr lang="en-US" baseline="0" dirty="0" smtClean="0"/>
              <a:t>	Much less likely to indicate they Won’t fit in and Don’t know how to apply</a:t>
            </a:r>
          </a:p>
        </p:txBody>
      </p:sp>
      <p:sp>
        <p:nvSpPr>
          <p:cNvPr id="4" name="Slide Number Placeholder 3"/>
          <p:cNvSpPr>
            <a:spLocks noGrp="1"/>
          </p:cNvSpPr>
          <p:nvPr>
            <p:ph type="sldNum" sz="quarter" idx="10"/>
          </p:nvPr>
        </p:nvSpPr>
        <p:spPr/>
        <p:txBody>
          <a:bodyPr/>
          <a:lstStyle/>
          <a:p>
            <a:fld id="{375EEEB0-B8F5-455D-987E-F30AFF7819F0}" type="slidenum">
              <a:rPr lang="en-US" smtClean="0"/>
              <a:t>14</a:t>
            </a:fld>
            <a:endParaRPr lang="en-US"/>
          </a:p>
        </p:txBody>
      </p:sp>
    </p:spTree>
    <p:extLst>
      <p:ext uri="{BB962C8B-B14F-4D97-AF65-F5344CB8AC3E}">
        <p14:creationId xmlns:p14="http://schemas.microsoft.com/office/powerpoint/2010/main" val="22312521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Total:</a:t>
            </a:r>
          </a:p>
          <a:p>
            <a:r>
              <a:rPr lang="en-US" dirty="0" smtClean="0"/>
              <a:t>	Financial Aid/Scholarship</a:t>
            </a:r>
            <a:r>
              <a:rPr lang="en-US" baseline="0" dirty="0" smtClean="0"/>
              <a:t> Information was the most influential source.  Job Placement Services was second highest rated.</a:t>
            </a:r>
          </a:p>
          <a:p>
            <a:r>
              <a:rPr lang="en-US" baseline="0" dirty="0" smtClean="0"/>
              <a:t>	Flexible schedules was the next highest rated information source.</a:t>
            </a:r>
          </a:p>
          <a:p>
            <a:endParaRPr lang="en-US" baseline="0" dirty="0" smtClean="0"/>
          </a:p>
          <a:p>
            <a:r>
              <a:rPr lang="en-US" baseline="0" dirty="0" smtClean="0"/>
              <a:t>Springwater:	Career Identification Services was rated much higher than the overall. Job placement Services and Financial Aid / 	</a:t>
            </a:r>
          </a:p>
          <a:p>
            <a:r>
              <a:rPr lang="en-US" baseline="0" dirty="0" smtClean="0"/>
              <a:t>	Scholarship were also rated higher.  All others were rated much lower than the overall.</a:t>
            </a:r>
          </a:p>
        </p:txBody>
      </p:sp>
      <p:sp>
        <p:nvSpPr>
          <p:cNvPr id="4" name="Slide Number Placeholder 3"/>
          <p:cNvSpPr>
            <a:spLocks noGrp="1"/>
          </p:cNvSpPr>
          <p:nvPr>
            <p:ph type="sldNum" sz="quarter" idx="10"/>
          </p:nvPr>
        </p:nvSpPr>
        <p:spPr/>
        <p:txBody>
          <a:bodyPr/>
          <a:lstStyle/>
          <a:p>
            <a:fld id="{375EEEB0-B8F5-455D-987E-F30AFF7819F0}" type="slidenum">
              <a:rPr lang="en-US" smtClean="0"/>
              <a:t>15</a:t>
            </a:fld>
            <a:endParaRPr lang="en-US"/>
          </a:p>
        </p:txBody>
      </p:sp>
    </p:spTree>
    <p:extLst>
      <p:ext uri="{BB962C8B-B14F-4D97-AF65-F5344CB8AC3E}">
        <p14:creationId xmlns:p14="http://schemas.microsoft.com/office/powerpoint/2010/main" val="36125703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Total:</a:t>
            </a:r>
          </a:p>
          <a:p>
            <a:endParaRPr lang="en-US" dirty="0" smtClean="0"/>
          </a:p>
          <a:p>
            <a:r>
              <a:rPr lang="en-US" dirty="0" smtClean="0"/>
              <a:t>	The majority of seniors (2/3’s)</a:t>
            </a:r>
            <a:r>
              <a:rPr lang="en-US" baseline="0" dirty="0" smtClean="0"/>
              <a:t> will go to community college</a:t>
            </a:r>
          </a:p>
          <a:p>
            <a:r>
              <a:rPr lang="en-US" baseline="0" dirty="0" smtClean="0"/>
              <a:t>	Almost quarter will attend a public 4-year institution</a:t>
            </a:r>
          </a:p>
          <a:p>
            <a:r>
              <a:rPr lang="en-US" baseline="0" dirty="0" smtClean="0"/>
              <a:t>	Eight percent will attend a private 4-year institution</a:t>
            </a:r>
          </a:p>
          <a:p>
            <a:endParaRPr lang="en-US" baseline="0" dirty="0" smtClean="0"/>
          </a:p>
          <a:p>
            <a:r>
              <a:rPr lang="en-US" baseline="0" dirty="0" smtClean="0"/>
              <a:t>Springwater:	A substantially higher proportion of seniors will go to a community college.</a:t>
            </a:r>
          </a:p>
          <a:p>
            <a:r>
              <a:rPr lang="en-US" baseline="0" dirty="0" smtClean="0"/>
              <a:t>	Lower proportions will go to any other type of institution.</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375EEEB0-B8F5-455D-987E-F30AFF7819F0}" type="slidenum">
              <a:rPr lang="en-US" smtClean="0"/>
              <a:t>16</a:t>
            </a:fld>
            <a:endParaRPr lang="en-US"/>
          </a:p>
        </p:txBody>
      </p:sp>
    </p:spTree>
    <p:extLst>
      <p:ext uri="{BB962C8B-B14F-4D97-AF65-F5344CB8AC3E}">
        <p14:creationId xmlns:p14="http://schemas.microsoft.com/office/powerpoint/2010/main" val="42456530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5EEEB0-B8F5-455D-987E-F30AFF7819F0}" type="slidenum">
              <a:rPr lang="en-US" smtClean="0"/>
              <a:t>17</a:t>
            </a:fld>
            <a:endParaRPr lang="en-US"/>
          </a:p>
        </p:txBody>
      </p:sp>
    </p:spTree>
    <p:extLst>
      <p:ext uri="{BB962C8B-B14F-4D97-AF65-F5344CB8AC3E}">
        <p14:creationId xmlns:p14="http://schemas.microsoft.com/office/powerpoint/2010/main" val="7117809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Total	Highest rated reasons for selecting</a:t>
            </a:r>
          </a:p>
          <a:p>
            <a:r>
              <a:rPr lang="en-US" dirty="0" smtClean="0"/>
              <a:t>		- Programs Available of interest to me</a:t>
            </a:r>
          </a:p>
          <a:p>
            <a:r>
              <a:rPr lang="en-US" dirty="0" smtClean="0"/>
              <a:t>		- Overall cost of attending</a:t>
            </a:r>
          </a:p>
          <a:p>
            <a:r>
              <a:rPr lang="en-US" dirty="0" smtClean="0"/>
              <a:t>		- Availability of Financial Aid</a:t>
            </a:r>
          </a:p>
          <a:p>
            <a:r>
              <a:rPr lang="en-US" dirty="0" smtClean="0"/>
              <a:t>		- Post Graduate Opportunities (Likelihood of getting a job)</a:t>
            </a:r>
          </a:p>
          <a:p>
            <a:endParaRPr lang="en-US" dirty="0" smtClean="0"/>
          </a:p>
          <a:p>
            <a:r>
              <a:rPr lang="en-US" baseline="0" dirty="0" smtClean="0"/>
              <a:t>Springwater:	Overall Cost of Attending, Reputation of Instructors, Technology Available, Post Grad Ops, and Location – Convenient</a:t>
            </a:r>
            <a:br>
              <a:rPr lang="en-US" baseline="0" dirty="0" smtClean="0"/>
            </a:br>
            <a:r>
              <a:rPr lang="en-US" baseline="0" dirty="0" smtClean="0"/>
              <a:t>	were rated higher by Springwater Trail Seniors.</a:t>
            </a:r>
          </a:p>
          <a:p>
            <a:r>
              <a:rPr lang="en-US" baseline="0" dirty="0" smtClean="0"/>
              <a:t>	Athletics and Extracurricular Activities were rated lower.</a:t>
            </a:r>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375EEEB0-B8F5-455D-987E-F30AFF7819F0}" type="slidenum">
              <a:rPr lang="en-US" smtClean="0"/>
              <a:t>18</a:t>
            </a:fld>
            <a:endParaRPr lang="en-US"/>
          </a:p>
        </p:txBody>
      </p:sp>
    </p:spTree>
    <p:extLst>
      <p:ext uri="{BB962C8B-B14F-4D97-AF65-F5344CB8AC3E}">
        <p14:creationId xmlns:p14="http://schemas.microsoft.com/office/powerpoint/2010/main" val="38472770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Overall, about 1/3 of seniors continuing</a:t>
            </a:r>
            <a:r>
              <a:rPr lang="en-US" baseline="0" dirty="0" smtClean="0"/>
              <a:t> their education were awarded at least one scholarship.</a:t>
            </a:r>
            <a:endParaRPr lang="en-US" dirty="0" smtClean="0"/>
          </a:p>
          <a:p>
            <a:endParaRPr lang="en-US" dirty="0" smtClean="0"/>
          </a:p>
          <a:p>
            <a:r>
              <a:rPr lang="en-US" dirty="0" smtClean="0"/>
              <a:t>Centennial:	Slightly lower</a:t>
            </a:r>
            <a:r>
              <a:rPr lang="en-US" baseline="0" dirty="0" smtClean="0"/>
              <a:t> proportion of Centennial Seniors were awarded a scholarship</a:t>
            </a:r>
          </a:p>
          <a:p>
            <a:r>
              <a:rPr lang="en-US" baseline="0" dirty="0" smtClean="0"/>
              <a:t>Springwater:	Higher Proportion of Springwater Trail Seniors were awarded a scholarship</a:t>
            </a:r>
          </a:p>
          <a:p>
            <a:r>
              <a:rPr lang="en-US" baseline="0" dirty="0" smtClean="0"/>
              <a:t>Sandy	Slightly higher proportion of Sandy Seniors were awarded a scholarship</a:t>
            </a:r>
          </a:p>
        </p:txBody>
      </p:sp>
      <p:sp>
        <p:nvSpPr>
          <p:cNvPr id="4" name="Slide Number Placeholder 3"/>
          <p:cNvSpPr>
            <a:spLocks noGrp="1"/>
          </p:cNvSpPr>
          <p:nvPr>
            <p:ph type="sldNum" sz="quarter" idx="10"/>
          </p:nvPr>
        </p:nvSpPr>
        <p:spPr/>
        <p:txBody>
          <a:bodyPr/>
          <a:lstStyle/>
          <a:p>
            <a:fld id="{375EEEB0-B8F5-455D-987E-F30AFF7819F0}" type="slidenum">
              <a:rPr lang="en-US" smtClean="0"/>
              <a:t>19</a:t>
            </a:fld>
            <a:endParaRPr lang="en-US"/>
          </a:p>
        </p:txBody>
      </p:sp>
    </p:spTree>
    <p:extLst>
      <p:ext uri="{BB962C8B-B14F-4D97-AF65-F5344CB8AC3E}">
        <p14:creationId xmlns:p14="http://schemas.microsoft.com/office/powerpoint/2010/main" val="24083600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Figure Corresponds</a:t>
            </a:r>
            <a:r>
              <a:rPr lang="en-US" baseline="0" dirty="0" smtClean="0"/>
              <a:t> to a </a:t>
            </a:r>
            <a:r>
              <a:rPr lang="en-US" dirty="0" smtClean="0"/>
              <a:t>46%</a:t>
            </a:r>
            <a:r>
              <a:rPr lang="en-US" baseline="0" dirty="0" smtClean="0"/>
              <a:t> Drop in High School Senior Enrollment at MHCC.</a:t>
            </a:r>
            <a:endParaRPr lang="en-US" dirty="0"/>
          </a:p>
        </p:txBody>
      </p:sp>
      <p:sp>
        <p:nvSpPr>
          <p:cNvPr id="4" name="Slide Number Placeholder 3"/>
          <p:cNvSpPr>
            <a:spLocks noGrp="1"/>
          </p:cNvSpPr>
          <p:nvPr>
            <p:ph type="sldNum" sz="quarter" idx="10"/>
          </p:nvPr>
        </p:nvSpPr>
        <p:spPr/>
        <p:txBody>
          <a:bodyPr/>
          <a:lstStyle/>
          <a:p>
            <a:fld id="{375EEEB0-B8F5-455D-987E-F30AFF7819F0}" type="slidenum">
              <a:rPr lang="en-US" smtClean="0"/>
              <a:t>2</a:t>
            </a:fld>
            <a:endParaRPr lang="en-US"/>
          </a:p>
        </p:txBody>
      </p:sp>
    </p:spTree>
    <p:extLst>
      <p:ext uri="{BB962C8B-B14F-4D97-AF65-F5344CB8AC3E}">
        <p14:creationId xmlns:p14="http://schemas.microsoft.com/office/powerpoint/2010/main" val="35405472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Total:</a:t>
            </a:r>
          </a:p>
          <a:p>
            <a:endParaRPr lang="en-US" dirty="0" smtClean="0"/>
          </a:p>
          <a:p>
            <a:r>
              <a:rPr lang="en-US" dirty="0" smtClean="0"/>
              <a:t>	The majority of seniors (2/3’s)</a:t>
            </a:r>
            <a:r>
              <a:rPr lang="en-US" baseline="0" dirty="0" smtClean="0"/>
              <a:t> will go to community college</a:t>
            </a:r>
          </a:p>
          <a:p>
            <a:r>
              <a:rPr lang="en-US" baseline="0" dirty="0" smtClean="0"/>
              <a:t>	Almost quarter will attend a public 4-year institution</a:t>
            </a:r>
          </a:p>
          <a:p>
            <a:r>
              <a:rPr lang="en-US" baseline="0" dirty="0" smtClean="0"/>
              <a:t>	Eight percent will attend a private 4-year institution</a:t>
            </a:r>
          </a:p>
          <a:p>
            <a:endParaRPr lang="en-US" baseline="0" dirty="0" smtClean="0"/>
          </a:p>
          <a:p>
            <a:r>
              <a:rPr lang="en-US" baseline="0" dirty="0" smtClean="0"/>
              <a:t>Springwater:	A substantially higher proportion of seniors will go to a community college.</a:t>
            </a:r>
          </a:p>
          <a:p>
            <a:r>
              <a:rPr lang="en-US" baseline="0" dirty="0" smtClean="0"/>
              <a:t>	Lower proportions will go to any other type of institution.</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375EEEB0-B8F5-455D-987E-F30AFF7819F0}" type="slidenum">
              <a:rPr lang="en-US" smtClean="0"/>
              <a:t>20</a:t>
            </a:fld>
            <a:endParaRPr lang="en-US"/>
          </a:p>
        </p:txBody>
      </p:sp>
    </p:spTree>
    <p:extLst>
      <p:ext uri="{BB962C8B-B14F-4D97-AF65-F5344CB8AC3E}">
        <p14:creationId xmlns:p14="http://schemas.microsoft.com/office/powerpoint/2010/main" val="23513954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quarter of all seniors heading</a:t>
            </a:r>
            <a:r>
              <a:rPr lang="en-US" baseline="0" dirty="0" smtClean="0"/>
              <a:t> to four-year institutions are going out of state.</a:t>
            </a:r>
          </a:p>
          <a:p>
            <a:r>
              <a:rPr lang="en-US" baseline="0" dirty="0" smtClean="0"/>
              <a:t>About five percent of seniors heading to 2-year institutions are going out of state.</a:t>
            </a:r>
          </a:p>
          <a:p>
            <a:endParaRPr lang="en-US" baseline="0" dirty="0" smtClean="0"/>
          </a:p>
          <a:p>
            <a:r>
              <a:rPr lang="en-US" baseline="0" dirty="0" smtClean="0"/>
              <a:t>Springwater:	No seniors are heading out of state</a:t>
            </a:r>
          </a:p>
        </p:txBody>
      </p:sp>
      <p:sp>
        <p:nvSpPr>
          <p:cNvPr id="4" name="Slide Number Placeholder 3"/>
          <p:cNvSpPr>
            <a:spLocks noGrp="1"/>
          </p:cNvSpPr>
          <p:nvPr>
            <p:ph type="sldNum" sz="quarter" idx="10"/>
          </p:nvPr>
        </p:nvSpPr>
        <p:spPr/>
        <p:txBody>
          <a:bodyPr/>
          <a:lstStyle/>
          <a:p>
            <a:fld id="{375EEEB0-B8F5-455D-987E-F30AFF7819F0}" type="slidenum">
              <a:rPr lang="en-US" smtClean="0"/>
              <a:t>21</a:t>
            </a:fld>
            <a:endParaRPr lang="en-US"/>
          </a:p>
        </p:txBody>
      </p:sp>
    </p:spTree>
    <p:extLst>
      <p:ext uri="{BB962C8B-B14F-4D97-AF65-F5344CB8AC3E}">
        <p14:creationId xmlns:p14="http://schemas.microsoft.com/office/powerpoint/2010/main" val="19088574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Public 4-Year Institutions</a:t>
            </a:r>
          </a:p>
          <a:p>
            <a:endParaRPr lang="en-US" dirty="0" smtClean="0"/>
          </a:p>
          <a:p>
            <a:r>
              <a:rPr lang="en-US" dirty="0" smtClean="0"/>
              <a:t>	The majority of Seniors are going three</a:t>
            </a:r>
            <a:r>
              <a:rPr lang="en-US" baseline="0" dirty="0" smtClean="0"/>
              <a:t> institutions:</a:t>
            </a:r>
          </a:p>
          <a:p>
            <a:r>
              <a:rPr lang="en-US" baseline="0" dirty="0" smtClean="0"/>
              <a:t>		-Oregon State</a:t>
            </a:r>
          </a:p>
          <a:p>
            <a:r>
              <a:rPr lang="en-US" baseline="0" dirty="0" smtClean="0"/>
              <a:t>		-Portland State</a:t>
            </a:r>
          </a:p>
          <a:p>
            <a:r>
              <a:rPr lang="en-US" baseline="0" dirty="0" smtClean="0"/>
              <a:t>		-University of Oregon</a:t>
            </a:r>
          </a:p>
          <a:p>
            <a:endParaRPr lang="en-US" baseline="0" dirty="0" smtClean="0"/>
          </a:p>
          <a:p>
            <a:r>
              <a:rPr lang="en-US" baseline="0" dirty="0" smtClean="0"/>
              <a:t>Springwater:	One Senior will attend a 4-year Public University: OIT</a:t>
            </a:r>
          </a:p>
        </p:txBody>
      </p:sp>
      <p:sp>
        <p:nvSpPr>
          <p:cNvPr id="4" name="Slide Number Placeholder 3"/>
          <p:cNvSpPr>
            <a:spLocks noGrp="1"/>
          </p:cNvSpPr>
          <p:nvPr>
            <p:ph type="sldNum" sz="quarter" idx="10"/>
          </p:nvPr>
        </p:nvSpPr>
        <p:spPr/>
        <p:txBody>
          <a:bodyPr/>
          <a:lstStyle/>
          <a:p>
            <a:fld id="{375EEEB0-B8F5-455D-987E-F30AFF7819F0}" type="slidenum">
              <a:rPr lang="en-US" smtClean="0"/>
              <a:t>22</a:t>
            </a:fld>
            <a:endParaRPr lang="en-US"/>
          </a:p>
        </p:txBody>
      </p:sp>
    </p:spTree>
    <p:extLst>
      <p:ext uri="{BB962C8B-B14F-4D97-AF65-F5344CB8AC3E}">
        <p14:creationId xmlns:p14="http://schemas.microsoft.com/office/powerpoint/2010/main" val="10157337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Overall,</a:t>
            </a:r>
            <a:r>
              <a:rPr lang="en-US" baseline="0" dirty="0" smtClean="0"/>
              <a:t> a v</a:t>
            </a:r>
            <a:r>
              <a:rPr lang="en-US" dirty="0" smtClean="0"/>
              <a:t>ery small number of students going to Private 4-year Universities (1 each to seven</a:t>
            </a:r>
            <a:r>
              <a:rPr lang="en-US" baseline="0" dirty="0" smtClean="0"/>
              <a:t> of the fourteen identified).</a:t>
            </a:r>
            <a:endParaRPr lang="en-US" dirty="0" smtClean="0"/>
          </a:p>
          <a:p>
            <a:endParaRPr lang="en-US" dirty="0" smtClean="0"/>
          </a:p>
          <a:p>
            <a:r>
              <a:rPr lang="en-US" baseline="0" dirty="0" smtClean="0"/>
              <a:t>Springwater:	No seniors indicated they will attend a Private 4-Year University.</a:t>
            </a:r>
          </a:p>
        </p:txBody>
      </p:sp>
      <p:sp>
        <p:nvSpPr>
          <p:cNvPr id="4" name="Slide Number Placeholder 3"/>
          <p:cNvSpPr>
            <a:spLocks noGrp="1"/>
          </p:cNvSpPr>
          <p:nvPr>
            <p:ph type="sldNum" sz="quarter" idx="10"/>
          </p:nvPr>
        </p:nvSpPr>
        <p:spPr/>
        <p:txBody>
          <a:bodyPr/>
          <a:lstStyle/>
          <a:p>
            <a:fld id="{375EEEB0-B8F5-455D-987E-F30AFF7819F0}" type="slidenum">
              <a:rPr lang="en-US" smtClean="0"/>
              <a:t>23</a:t>
            </a:fld>
            <a:endParaRPr lang="en-US"/>
          </a:p>
        </p:txBody>
      </p:sp>
    </p:spTree>
    <p:extLst>
      <p:ext uri="{BB962C8B-B14F-4D97-AF65-F5344CB8AC3E}">
        <p14:creationId xmlns:p14="http://schemas.microsoft.com/office/powerpoint/2010/main" val="23142072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Total:</a:t>
            </a:r>
          </a:p>
          <a:p>
            <a:endParaRPr lang="en-US" dirty="0" smtClean="0"/>
          </a:p>
          <a:p>
            <a:r>
              <a:rPr lang="en-US" dirty="0" smtClean="0"/>
              <a:t>	The majority of students going to community college have</a:t>
            </a:r>
            <a:r>
              <a:rPr lang="en-US" baseline="0" dirty="0" smtClean="0"/>
              <a:t> indicated they will go to MHCC.</a:t>
            </a:r>
          </a:p>
          <a:p>
            <a:endParaRPr lang="en-US" baseline="0" dirty="0" smtClean="0"/>
          </a:p>
          <a:p>
            <a:r>
              <a:rPr lang="en-US" baseline="0" dirty="0" smtClean="0"/>
              <a:t>Springwater:	The Proportion going to MHCC is higher than the total.</a:t>
            </a:r>
          </a:p>
        </p:txBody>
      </p:sp>
      <p:sp>
        <p:nvSpPr>
          <p:cNvPr id="4" name="Slide Number Placeholder 3"/>
          <p:cNvSpPr>
            <a:spLocks noGrp="1"/>
          </p:cNvSpPr>
          <p:nvPr>
            <p:ph type="sldNum" sz="quarter" idx="10"/>
          </p:nvPr>
        </p:nvSpPr>
        <p:spPr/>
        <p:txBody>
          <a:bodyPr/>
          <a:lstStyle/>
          <a:p>
            <a:fld id="{375EEEB0-B8F5-455D-987E-F30AFF7819F0}" type="slidenum">
              <a:rPr lang="en-US" smtClean="0"/>
              <a:t>24</a:t>
            </a:fld>
            <a:endParaRPr lang="en-US"/>
          </a:p>
        </p:txBody>
      </p:sp>
    </p:spTree>
    <p:extLst>
      <p:ext uri="{BB962C8B-B14F-4D97-AF65-F5344CB8AC3E}">
        <p14:creationId xmlns:p14="http://schemas.microsoft.com/office/powerpoint/2010/main" val="486472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looking only at those attending a Portland Metropolitan Community</a:t>
            </a:r>
            <a:r>
              <a:rPr lang="en-US" baseline="0" dirty="0" smtClean="0"/>
              <a:t> College, over a quarter (27.33%) are attending one of the other two institutions.</a:t>
            </a:r>
          </a:p>
          <a:p>
            <a:endParaRPr lang="en-US" baseline="0" dirty="0" smtClean="0"/>
          </a:p>
          <a:p>
            <a:r>
              <a:rPr lang="en-US" baseline="0" dirty="0" smtClean="0"/>
              <a:t>Springwater Trail - 	A much higher proportion of Springwater Trail Seniors are attending MHCC than seniors overall.</a:t>
            </a:r>
            <a:endParaRPr lang="en-US" baseline="0" dirty="0" smtClean="0"/>
          </a:p>
        </p:txBody>
      </p:sp>
      <p:sp>
        <p:nvSpPr>
          <p:cNvPr id="4" name="Slide Number Placeholder 3"/>
          <p:cNvSpPr>
            <a:spLocks noGrp="1"/>
          </p:cNvSpPr>
          <p:nvPr>
            <p:ph type="sldNum" sz="quarter" idx="10"/>
          </p:nvPr>
        </p:nvSpPr>
        <p:spPr/>
        <p:txBody>
          <a:bodyPr/>
          <a:lstStyle/>
          <a:p>
            <a:fld id="{375EEEB0-B8F5-455D-987E-F30AFF7819F0}" type="slidenum">
              <a:rPr lang="en-US" smtClean="0"/>
              <a:t>25</a:t>
            </a:fld>
            <a:endParaRPr lang="en-US"/>
          </a:p>
        </p:txBody>
      </p:sp>
    </p:spTree>
    <p:extLst>
      <p:ext uri="{BB962C8B-B14F-4D97-AF65-F5344CB8AC3E}">
        <p14:creationId xmlns:p14="http://schemas.microsoft.com/office/powerpoint/2010/main" val="18823362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looking only at those attending a Portland Metropolitan Community</a:t>
            </a:r>
            <a:r>
              <a:rPr lang="en-US" baseline="0" dirty="0" smtClean="0"/>
              <a:t> College, over a quarter (27.33%) are attending one of the other two institutions.</a:t>
            </a:r>
          </a:p>
          <a:p>
            <a:endParaRPr lang="en-US" baseline="0" dirty="0" smtClean="0"/>
          </a:p>
          <a:p>
            <a:r>
              <a:rPr lang="en-US" baseline="0" dirty="0" smtClean="0"/>
              <a:t>Centennial:</a:t>
            </a:r>
          </a:p>
          <a:p>
            <a:endParaRPr lang="en-US" baseline="0" dirty="0" smtClean="0"/>
          </a:p>
          <a:p>
            <a:r>
              <a:rPr lang="en-US" baseline="0" dirty="0" smtClean="0"/>
              <a:t>	More than 2/3’s (37.21%) are attending one of the other two colleges.  A much higher proportion are attending PCC.</a:t>
            </a:r>
            <a:endParaRPr lang="en-US" dirty="0"/>
          </a:p>
        </p:txBody>
      </p:sp>
      <p:sp>
        <p:nvSpPr>
          <p:cNvPr id="4" name="Slide Number Placeholder 3"/>
          <p:cNvSpPr>
            <a:spLocks noGrp="1"/>
          </p:cNvSpPr>
          <p:nvPr>
            <p:ph type="sldNum" sz="quarter" idx="10"/>
          </p:nvPr>
        </p:nvSpPr>
        <p:spPr/>
        <p:txBody>
          <a:bodyPr/>
          <a:lstStyle/>
          <a:p>
            <a:fld id="{375EEEB0-B8F5-455D-987E-F30AFF7819F0}" type="slidenum">
              <a:rPr lang="en-US" smtClean="0"/>
              <a:t>26</a:t>
            </a:fld>
            <a:endParaRPr lang="en-US"/>
          </a:p>
        </p:txBody>
      </p:sp>
    </p:spTree>
    <p:extLst>
      <p:ext uri="{BB962C8B-B14F-4D97-AF65-F5344CB8AC3E}">
        <p14:creationId xmlns:p14="http://schemas.microsoft.com/office/powerpoint/2010/main" val="28510111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5EEEB0-B8F5-455D-987E-F30AFF7819F0}" type="slidenum">
              <a:rPr lang="en-US" smtClean="0"/>
              <a:t>33</a:t>
            </a:fld>
            <a:endParaRPr lang="en-US"/>
          </a:p>
        </p:txBody>
      </p:sp>
    </p:spTree>
    <p:extLst>
      <p:ext uri="{BB962C8B-B14F-4D97-AF65-F5344CB8AC3E}">
        <p14:creationId xmlns:p14="http://schemas.microsoft.com/office/powerpoint/2010/main" val="352466542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5EEEB0-B8F5-455D-987E-F30AFF7819F0}" type="slidenum">
              <a:rPr lang="en-US" smtClean="0"/>
              <a:t>34</a:t>
            </a:fld>
            <a:endParaRPr lang="en-US"/>
          </a:p>
        </p:txBody>
      </p:sp>
    </p:spTree>
    <p:extLst>
      <p:ext uri="{BB962C8B-B14F-4D97-AF65-F5344CB8AC3E}">
        <p14:creationId xmlns:p14="http://schemas.microsoft.com/office/powerpoint/2010/main" val="34790167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AIR representatives contacted via email all in-district high school principals.  </a:t>
            </a:r>
          </a:p>
          <a:p>
            <a:endParaRPr lang="en-US" baseline="0" dirty="0" smtClean="0"/>
          </a:p>
          <a:p>
            <a:r>
              <a:rPr lang="en-US" baseline="0" dirty="0" smtClean="0"/>
              <a:t>Survey developed with unique URL for each high school.  The URL allowed students to be tagged to their high school automatically.  Also allowed for specific questions to be asked by high school.</a:t>
            </a:r>
          </a:p>
          <a:p>
            <a:endParaRPr lang="en-US" baseline="0" dirty="0" smtClean="0"/>
          </a:p>
          <a:p>
            <a:r>
              <a:rPr lang="en-US" baseline="0" dirty="0" smtClean="0"/>
              <a:t>The previous administration of the study proved that capturing the data during the senior exit interview process (all seniors go through a process before graduation), was the most effective time to gather the data and would maximize completion rates.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375EEEB0-B8F5-455D-987E-F30AFF7819F0}" type="slidenum">
              <a:rPr lang="en-US" smtClean="0"/>
              <a:t>3</a:t>
            </a:fld>
            <a:endParaRPr lang="en-US"/>
          </a:p>
        </p:txBody>
      </p:sp>
    </p:spTree>
    <p:extLst>
      <p:ext uri="{BB962C8B-B14F-4D97-AF65-F5344CB8AC3E}">
        <p14:creationId xmlns:p14="http://schemas.microsoft.com/office/powerpoint/2010/main" val="17308916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Roughly equal proportions for the Centennial and Sandy HS. </a:t>
            </a:r>
            <a:r>
              <a:rPr lang="en-US" baseline="0" dirty="0" smtClean="0"/>
              <a:t>Springwater Trail is a substantially smaller high school; the proportion from Springwater Trail was expected to be smaller.  Information regarding the number of graduating seniors from each school is not available.</a:t>
            </a:r>
            <a:endParaRPr lang="en-US" dirty="0"/>
          </a:p>
        </p:txBody>
      </p:sp>
      <p:sp>
        <p:nvSpPr>
          <p:cNvPr id="4" name="Slide Number Placeholder 3"/>
          <p:cNvSpPr>
            <a:spLocks noGrp="1"/>
          </p:cNvSpPr>
          <p:nvPr>
            <p:ph type="sldNum" sz="quarter" idx="10"/>
          </p:nvPr>
        </p:nvSpPr>
        <p:spPr/>
        <p:txBody>
          <a:bodyPr/>
          <a:lstStyle/>
          <a:p>
            <a:fld id="{375EEEB0-B8F5-455D-987E-F30AFF7819F0}" type="slidenum">
              <a:rPr lang="en-US" smtClean="0"/>
              <a:t>4</a:t>
            </a:fld>
            <a:endParaRPr lang="en-US"/>
          </a:p>
        </p:txBody>
      </p:sp>
    </p:spTree>
    <p:extLst>
      <p:ext uri="{BB962C8B-B14F-4D97-AF65-F5344CB8AC3E}">
        <p14:creationId xmlns:p14="http://schemas.microsoft.com/office/powerpoint/2010/main" val="11908663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Similar</a:t>
            </a:r>
            <a:r>
              <a:rPr lang="en-US" baseline="0" dirty="0" smtClean="0"/>
              <a:t> </a:t>
            </a:r>
            <a:r>
              <a:rPr lang="en-US" dirty="0" smtClean="0"/>
              <a:t>proportions of females and males.</a:t>
            </a:r>
          </a:p>
          <a:p>
            <a:endParaRPr lang="en-US" dirty="0" smtClean="0"/>
          </a:p>
          <a:p>
            <a:r>
              <a:rPr lang="en-US" baseline="0" dirty="0" smtClean="0"/>
              <a:t>Springwater Trail – Higher proportion of males</a:t>
            </a:r>
          </a:p>
        </p:txBody>
      </p:sp>
      <p:sp>
        <p:nvSpPr>
          <p:cNvPr id="4" name="Slide Number Placeholder 3"/>
          <p:cNvSpPr>
            <a:spLocks noGrp="1"/>
          </p:cNvSpPr>
          <p:nvPr>
            <p:ph type="sldNum" sz="quarter" idx="10"/>
          </p:nvPr>
        </p:nvSpPr>
        <p:spPr/>
        <p:txBody>
          <a:bodyPr/>
          <a:lstStyle/>
          <a:p>
            <a:fld id="{375EEEB0-B8F5-455D-987E-F30AFF7819F0}" type="slidenum">
              <a:rPr lang="en-US" smtClean="0"/>
              <a:t>5</a:t>
            </a:fld>
            <a:endParaRPr lang="en-US"/>
          </a:p>
        </p:txBody>
      </p:sp>
    </p:spTree>
    <p:extLst>
      <p:ext uri="{BB962C8B-B14F-4D97-AF65-F5344CB8AC3E}">
        <p14:creationId xmlns:p14="http://schemas.microsoft.com/office/powerpoint/2010/main" val="5698094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Total Respondents</a:t>
            </a:r>
            <a:r>
              <a:rPr lang="en-US" baseline="0" dirty="0" smtClean="0"/>
              <a:t> about equal to proportions within the district population</a:t>
            </a:r>
          </a:p>
          <a:p>
            <a:endParaRPr lang="en-US" baseline="0" dirty="0" smtClean="0"/>
          </a:p>
          <a:p>
            <a:r>
              <a:rPr lang="en-US" baseline="0" dirty="0" smtClean="0"/>
              <a:t>Springwater Trail – 	Higher proportions of Hispanic/Latino and White</a:t>
            </a:r>
          </a:p>
        </p:txBody>
      </p:sp>
      <p:sp>
        <p:nvSpPr>
          <p:cNvPr id="4" name="Slide Number Placeholder 3"/>
          <p:cNvSpPr>
            <a:spLocks noGrp="1"/>
          </p:cNvSpPr>
          <p:nvPr>
            <p:ph type="sldNum" sz="quarter" idx="10"/>
          </p:nvPr>
        </p:nvSpPr>
        <p:spPr/>
        <p:txBody>
          <a:bodyPr/>
          <a:lstStyle/>
          <a:p>
            <a:fld id="{375EEEB0-B8F5-455D-987E-F30AFF7819F0}" type="slidenum">
              <a:rPr lang="en-US" smtClean="0"/>
              <a:t>6</a:t>
            </a:fld>
            <a:endParaRPr lang="en-US"/>
          </a:p>
        </p:txBody>
      </p:sp>
    </p:spTree>
    <p:extLst>
      <p:ext uri="{BB962C8B-B14F-4D97-AF65-F5344CB8AC3E}">
        <p14:creationId xmlns:p14="http://schemas.microsoft.com/office/powerpoint/2010/main" val="34217547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Total Proportions very</a:t>
            </a:r>
            <a:r>
              <a:rPr lang="en-US" baseline="0" dirty="0" smtClean="0"/>
              <a:t> symmetrical curve.</a:t>
            </a:r>
          </a:p>
          <a:p>
            <a:endParaRPr lang="en-US" baseline="0" dirty="0" smtClean="0"/>
          </a:p>
          <a:p>
            <a:r>
              <a:rPr lang="en-US" baseline="0" dirty="0" smtClean="0"/>
              <a:t>Springwater Trail – 	Much Higher proportions of students reporting 2.00-2.49 GPA higher proportion reporting 2.50-2.99 GPA.</a:t>
            </a:r>
          </a:p>
        </p:txBody>
      </p:sp>
      <p:sp>
        <p:nvSpPr>
          <p:cNvPr id="4" name="Slide Number Placeholder 3"/>
          <p:cNvSpPr>
            <a:spLocks noGrp="1"/>
          </p:cNvSpPr>
          <p:nvPr>
            <p:ph type="sldNum" sz="quarter" idx="10"/>
          </p:nvPr>
        </p:nvSpPr>
        <p:spPr/>
        <p:txBody>
          <a:bodyPr/>
          <a:lstStyle/>
          <a:p>
            <a:fld id="{375EEEB0-B8F5-455D-987E-F30AFF7819F0}" type="slidenum">
              <a:rPr lang="en-US" smtClean="0"/>
              <a:t>7</a:t>
            </a:fld>
            <a:endParaRPr lang="en-US"/>
          </a:p>
        </p:txBody>
      </p:sp>
    </p:spTree>
    <p:extLst>
      <p:ext uri="{BB962C8B-B14F-4D97-AF65-F5344CB8AC3E}">
        <p14:creationId xmlns:p14="http://schemas.microsoft.com/office/powerpoint/2010/main" val="25478518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Question asked for two parent’s education level.  Analysis looked at both and returned highest education.</a:t>
            </a:r>
          </a:p>
          <a:p>
            <a:endParaRPr lang="en-US" dirty="0" smtClean="0"/>
          </a:p>
          <a:p>
            <a:r>
              <a:rPr lang="en-US" dirty="0" smtClean="0"/>
              <a:t>For</a:t>
            </a:r>
            <a:r>
              <a:rPr lang="en-US" baseline="0" dirty="0" smtClean="0"/>
              <a:t> all schools: Highest proportion had at least one parent earning a High School Diploma</a:t>
            </a:r>
          </a:p>
          <a:p>
            <a:r>
              <a:rPr lang="en-US" baseline="0" dirty="0" smtClean="0"/>
              <a:t>	 Second highest proportion: Bachelors Degree</a:t>
            </a:r>
          </a:p>
          <a:p>
            <a:endParaRPr lang="en-US" baseline="0" dirty="0" smtClean="0"/>
          </a:p>
          <a:p>
            <a:r>
              <a:rPr lang="en-US" baseline="0" dirty="0" smtClean="0"/>
              <a:t>Springwater:	Higher proportions reporting HS Diploma, Some College/No Degree, and Masters.  </a:t>
            </a:r>
            <a:br>
              <a:rPr lang="en-US" baseline="0" dirty="0" smtClean="0"/>
            </a:br>
            <a:r>
              <a:rPr lang="en-US" baseline="0" dirty="0" smtClean="0"/>
              <a:t>	Lower proportion reporting Certificate or Bachelors.</a:t>
            </a:r>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375EEEB0-B8F5-455D-987E-F30AFF7819F0}" type="slidenum">
              <a:rPr lang="en-US" smtClean="0"/>
              <a:t>8</a:t>
            </a:fld>
            <a:endParaRPr lang="en-US"/>
          </a:p>
        </p:txBody>
      </p:sp>
    </p:spTree>
    <p:extLst>
      <p:ext uri="{BB962C8B-B14F-4D97-AF65-F5344CB8AC3E}">
        <p14:creationId xmlns:p14="http://schemas.microsoft.com/office/powerpoint/2010/main" val="28732405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88% of </a:t>
            </a:r>
            <a:r>
              <a:rPr lang="en-US" baseline="0" dirty="0" smtClean="0"/>
              <a:t>Seniors surveyed have some idea of the career they’d like to pursue.</a:t>
            </a:r>
          </a:p>
          <a:p>
            <a:endParaRPr lang="en-US" baseline="0" dirty="0" smtClean="0"/>
          </a:p>
          <a:p>
            <a:r>
              <a:rPr lang="en-US" baseline="0" dirty="0" smtClean="0"/>
              <a:t>The majority believe the career identified is a good fit with their personality</a:t>
            </a:r>
          </a:p>
          <a:p>
            <a:endParaRPr lang="en-US" baseline="0" dirty="0" smtClean="0"/>
          </a:p>
        </p:txBody>
      </p:sp>
      <p:sp>
        <p:nvSpPr>
          <p:cNvPr id="4" name="Slide Number Placeholder 3"/>
          <p:cNvSpPr>
            <a:spLocks noGrp="1"/>
          </p:cNvSpPr>
          <p:nvPr>
            <p:ph type="sldNum" sz="quarter" idx="10"/>
          </p:nvPr>
        </p:nvSpPr>
        <p:spPr/>
        <p:txBody>
          <a:bodyPr/>
          <a:lstStyle/>
          <a:p>
            <a:fld id="{375EEEB0-B8F5-455D-987E-F30AFF7819F0}" type="slidenum">
              <a:rPr lang="en-US" smtClean="0"/>
              <a:t>9</a:t>
            </a:fld>
            <a:endParaRPr lang="en-US"/>
          </a:p>
        </p:txBody>
      </p:sp>
    </p:spTree>
    <p:extLst>
      <p:ext uri="{BB962C8B-B14F-4D97-AF65-F5344CB8AC3E}">
        <p14:creationId xmlns:p14="http://schemas.microsoft.com/office/powerpoint/2010/main" val="25554888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4507516-3FE7-4FFB-A674-40CD44B54E0A}" type="datetimeFigureOut">
              <a:rPr lang="en-US" smtClean="0"/>
              <a:t>8/7/2017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72C4F1-08EC-4048-A396-2574611D9394}" type="slidenum">
              <a:rPr lang="en-US" smtClean="0"/>
              <a:t>‹#›</a:t>
            </a:fld>
            <a:endParaRPr lang="en-US"/>
          </a:p>
        </p:txBody>
      </p:sp>
    </p:spTree>
    <p:extLst>
      <p:ext uri="{BB962C8B-B14F-4D97-AF65-F5344CB8AC3E}">
        <p14:creationId xmlns:p14="http://schemas.microsoft.com/office/powerpoint/2010/main" val="28587484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507516-3FE7-4FFB-A674-40CD44B54E0A}" type="datetimeFigureOut">
              <a:rPr lang="en-US" smtClean="0"/>
              <a:t>8/7/2017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72C4F1-08EC-4048-A396-2574611D9394}" type="slidenum">
              <a:rPr lang="en-US" smtClean="0"/>
              <a:t>‹#›</a:t>
            </a:fld>
            <a:endParaRPr lang="en-US"/>
          </a:p>
        </p:txBody>
      </p:sp>
    </p:spTree>
    <p:extLst>
      <p:ext uri="{BB962C8B-B14F-4D97-AF65-F5344CB8AC3E}">
        <p14:creationId xmlns:p14="http://schemas.microsoft.com/office/powerpoint/2010/main" val="18798076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507516-3FE7-4FFB-A674-40CD44B54E0A}" type="datetimeFigureOut">
              <a:rPr lang="en-US" smtClean="0"/>
              <a:t>8/7/2017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72C4F1-08EC-4048-A396-2574611D9394}" type="slidenum">
              <a:rPr lang="en-US" smtClean="0"/>
              <a:t>‹#›</a:t>
            </a:fld>
            <a:endParaRPr lang="en-US"/>
          </a:p>
        </p:txBody>
      </p:sp>
    </p:spTree>
    <p:extLst>
      <p:ext uri="{BB962C8B-B14F-4D97-AF65-F5344CB8AC3E}">
        <p14:creationId xmlns:p14="http://schemas.microsoft.com/office/powerpoint/2010/main" val="22795762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507516-3FE7-4FFB-A674-40CD44B54E0A}" type="datetimeFigureOut">
              <a:rPr lang="en-US" smtClean="0"/>
              <a:t>8/7/2017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72C4F1-08EC-4048-A396-2574611D9394}" type="slidenum">
              <a:rPr lang="en-US" smtClean="0"/>
              <a:t>‹#›</a:t>
            </a:fld>
            <a:endParaRPr lang="en-US"/>
          </a:p>
        </p:txBody>
      </p:sp>
    </p:spTree>
    <p:extLst>
      <p:ext uri="{BB962C8B-B14F-4D97-AF65-F5344CB8AC3E}">
        <p14:creationId xmlns:p14="http://schemas.microsoft.com/office/powerpoint/2010/main" val="27939296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4507516-3FE7-4FFB-A674-40CD44B54E0A}" type="datetimeFigureOut">
              <a:rPr lang="en-US" smtClean="0"/>
              <a:t>8/7/2017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72C4F1-08EC-4048-A396-2574611D9394}" type="slidenum">
              <a:rPr lang="en-US" smtClean="0"/>
              <a:t>‹#›</a:t>
            </a:fld>
            <a:endParaRPr lang="en-US"/>
          </a:p>
        </p:txBody>
      </p:sp>
    </p:spTree>
    <p:extLst>
      <p:ext uri="{BB962C8B-B14F-4D97-AF65-F5344CB8AC3E}">
        <p14:creationId xmlns:p14="http://schemas.microsoft.com/office/powerpoint/2010/main" val="24618024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4507516-3FE7-4FFB-A674-40CD44B54E0A}" type="datetimeFigureOut">
              <a:rPr lang="en-US" smtClean="0"/>
              <a:t>8/7/2017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72C4F1-08EC-4048-A396-2574611D9394}" type="slidenum">
              <a:rPr lang="en-US" smtClean="0"/>
              <a:t>‹#›</a:t>
            </a:fld>
            <a:endParaRPr lang="en-US"/>
          </a:p>
        </p:txBody>
      </p:sp>
    </p:spTree>
    <p:extLst>
      <p:ext uri="{BB962C8B-B14F-4D97-AF65-F5344CB8AC3E}">
        <p14:creationId xmlns:p14="http://schemas.microsoft.com/office/powerpoint/2010/main" val="4402228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4507516-3FE7-4FFB-A674-40CD44B54E0A}" type="datetimeFigureOut">
              <a:rPr lang="en-US" smtClean="0"/>
              <a:t>8/7/2017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972C4F1-08EC-4048-A396-2574611D9394}" type="slidenum">
              <a:rPr lang="en-US" smtClean="0"/>
              <a:t>‹#›</a:t>
            </a:fld>
            <a:endParaRPr lang="en-US"/>
          </a:p>
        </p:txBody>
      </p:sp>
    </p:spTree>
    <p:extLst>
      <p:ext uri="{BB962C8B-B14F-4D97-AF65-F5344CB8AC3E}">
        <p14:creationId xmlns:p14="http://schemas.microsoft.com/office/powerpoint/2010/main" val="29056196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4507516-3FE7-4FFB-A674-40CD44B54E0A}" type="datetimeFigureOut">
              <a:rPr lang="en-US" smtClean="0"/>
              <a:t>8/7/2017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972C4F1-08EC-4048-A396-2574611D9394}" type="slidenum">
              <a:rPr lang="en-US" smtClean="0"/>
              <a:t>‹#›</a:t>
            </a:fld>
            <a:endParaRPr lang="en-US"/>
          </a:p>
        </p:txBody>
      </p:sp>
    </p:spTree>
    <p:extLst>
      <p:ext uri="{BB962C8B-B14F-4D97-AF65-F5344CB8AC3E}">
        <p14:creationId xmlns:p14="http://schemas.microsoft.com/office/powerpoint/2010/main" val="37925534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507516-3FE7-4FFB-A674-40CD44B54E0A}" type="datetimeFigureOut">
              <a:rPr lang="en-US" smtClean="0"/>
              <a:t>8/7/2017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972C4F1-08EC-4048-A396-2574611D9394}" type="slidenum">
              <a:rPr lang="en-US" smtClean="0"/>
              <a:t>‹#›</a:t>
            </a:fld>
            <a:endParaRPr lang="en-US"/>
          </a:p>
        </p:txBody>
      </p:sp>
    </p:spTree>
    <p:extLst>
      <p:ext uri="{BB962C8B-B14F-4D97-AF65-F5344CB8AC3E}">
        <p14:creationId xmlns:p14="http://schemas.microsoft.com/office/powerpoint/2010/main" val="42775081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4507516-3FE7-4FFB-A674-40CD44B54E0A}" type="datetimeFigureOut">
              <a:rPr lang="en-US" smtClean="0"/>
              <a:t>8/7/2017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72C4F1-08EC-4048-A396-2574611D9394}" type="slidenum">
              <a:rPr lang="en-US" smtClean="0"/>
              <a:t>‹#›</a:t>
            </a:fld>
            <a:endParaRPr lang="en-US"/>
          </a:p>
        </p:txBody>
      </p:sp>
    </p:spTree>
    <p:extLst>
      <p:ext uri="{BB962C8B-B14F-4D97-AF65-F5344CB8AC3E}">
        <p14:creationId xmlns:p14="http://schemas.microsoft.com/office/powerpoint/2010/main" val="28093091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4507516-3FE7-4FFB-A674-40CD44B54E0A}" type="datetimeFigureOut">
              <a:rPr lang="en-US" smtClean="0"/>
              <a:t>8/7/2017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72C4F1-08EC-4048-A396-2574611D9394}" type="slidenum">
              <a:rPr lang="en-US" smtClean="0"/>
              <a:t>‹#›</a:t>
            </a:fld>
            <a:endParaRPr lang="en-US"/>
          </a:p>
        </p:txBody>
      </p:sp>
    </p:spTree>
    <p:extLst>
      <p:ext uri="{BB962C8B-B14F-4D97-AF65-F5344CB8AC3E}">
        <p14:creationId xmlns:p14="http://schemas.microsoft.com/office/powerpoint/2010/main" val="30271715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507516-3FE7-4FFB-A674-40CD44B54E0A}" type="datetimeFigureOut">
              <a:rPr lang="en-US" smtClean="0"/>
              <a:t>8/7/2017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72C4F1-08EC-4048-A396-2574611D9394}" type="slidenum">
              <a:rPr lang="en-US" smtClean="0"/>
              <a:t>‹#›</a:t>
            </a:fld>
            <a:endParaRPr lang="en-US"/>
          </a:p>
        </p:txBody>
      </p:sp>
    </p:spTree>
    <p:extLst>
      <p:ext uri="{BB962C8B-B14F-4D97-AF65-F5344CB8AC3E}">
        <p14:creationId xmlns:p14="http://schemas.microsoft.com/office/powerpoint/2010/main" val="2258183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image" Target="../media/image25.emf"/><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33.png"/></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35.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37.png"/></Relationships>
</file>

<file path=ppt/slides/_rels/slide19.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19.xml"/><Relationship Id="rId1" Type="http://schemas.openxmlformats.org/officeDocument/2006/relationships/slideLayout" Target="../slideLayouts/slideLayout6.xml"/><Relationship Id="rId5" Type="http://schemas.openxmlformats.org/officeDocument/2006/relationships/image" Target="../media/image40.png"/><Relationship Id="rId4" Type="http://schemas.openxmlformats.org/officeDocument/2006/relationships/image" Target="../media/image39.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35.png"/></Relationships>
</file>

<file path=ppt/slides/_rels/slide21.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42.png"/></Relationships>
</file>

<file path=ppt/slides/_rels/slide2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image" Target="../media/image44.emf"/></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notesSlide" Target="../notesSlides/notesSlide24.xml"/><Relationship Id="rId1" Type="http://schemas.openxmlformats.org/officeDocument/2006/relationships/slideLayout" Target="../slideLayouts/slideLayout6.xml"/><Relationship Id="rId4" Type="http://schemas.openxmlformats.org/officeDocument/2006/relationships/image" Target="../media/image46.png"/></Relationships>
</file>

<file path=ppt/slides/_rels/slide25.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notesSlide" Target="../notesSlides/notesSlide25.xml"/><Relationship Id="rId1" Type="http://schemas.openxmlformats.org/officeDocument/2006/relationships/slideLayout" Target="../slideLayouts/slideLayout6.xml"/><Relationship Id="rId4" Type="http://schemas.openxmlformats.org/officeDocument/2006/relationships/image" Target="../media/image48.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emf"/><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emf"/><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emf"/><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emf"/><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59.emf"/><Relationship Id="rId2" Type="http://schemas.openxmlformats.org/officeDocument/2006/relationships/image" Target="../media/image58.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10.emf"/><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13.emf"/><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16.emf"/><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p:nvPr/>
        </p:nvPicPr>
        <p:blipFill>
          <a:blip r:embed="rId3">
            <a:extLst>
              <a:ext uri="{28A0092B-C50C-407E-A947-70E740481C1C}">
                <a14:useLocalDpi xmlns:a14="http://schemas.microsoft.com/office/drawing/2010/main" val="0"/>
              </a:ext>
            </a:extLst>
          </a:blip>
          <a:stretch>
            <a:fillRect/>
          </a:stretch>
        </p:blipFill>
        <p:spPr>
          <a:xfrm>
            <a:off x="879596" y="4087263"/>
            <a:ext cx="1722755" cy="1687830"/>
          </a:xfrm>
          <a:prstGeom prst="rect">
            <a:avLst/>
          </a:prstGeom>
        </p:spPr>
      </p:pic>
      <p:sp>
        <p:nvSpPr>
          <p:cNvPr id="2" name="Title 1"/>
          <p:cNvSpPr>
            <a:spLocks noGrp="1"/>
          </p:cNvSpPr>
          <p:nvPr>
            <p:ph type="ctrTitle"/>
          </p:nvPr>
        </p:nvSpPr>
        <p:spPr>
          <a:xfrm>
            <a:off x="1524000" y="638174"/>
            <a:ext cx="9144000" cy="2387600"/>
          </a:xfrm>
        </p:spPr>
        <p:txBody>
          <a:bodyPr/>
          <a:lstStyle/>
          <a:p>
            <a:r>
              <a:rPr lang="en-US" dirty="0" smtClean="0"/>
              <a:t>High School Senior Survey – What’s Next</a:t>
            </a:r>
            <a:endParaRPr lang="en-US" dirty="0"/>
          </a:p>
        </p:txBody>
      </p:sp>
      <p:sp>
        <p:nvSpPr>
          <p:cNvPr id="3" name="Subtitle 2"/>
          <p:cNvSpPr>
            <a:spLocks noGrp="1"/>
          </p:cNvSpPr>
          <p:nvPr>
            <p:ph type="subTitle" idx="1"/>
          </p:nvPr>
        </p:nvSpPr>
        <p:spPr>
          <a:xfrm>
            <a:off x="1248032" y="3019384"/>
            <a:ext cx="9695934" cy="1655762"/>
          </a:xfrm>
        </p:spPr>
        <p:txBody>
          <a:bodyPr>
            <a:normAutofit/>
          </a:bodyPr>
          <a:lstStyle/>
          <a:p>
            <a:r>
              <a:rPr lang="en-US" dirty="0" smtClean="0"/>
              <a:t>Results of </a:t>
            </a:r>
            <a:r>
              <a:rPr lang="en-US" smtClean="0"/>
              <a:t>the 2017 </a:t>
            </a:r>
            <a:r>
              <a:rPr lang="en-US" dirty="0" smtClean="0"/>
              <a:t>Mt. Hood Community College District </a:t>
            </a:r>
            <a:br>
              <a:rPr lang="en-US" dirty="0" smtClean="0"/>
            </a:br>
            <a:r>
              <a:rPr lang="en-US" dirty="0" smtClean="0"/>
              <a:t>High School Senior Survey – Springwater Trail Version</a:t>
            </a:r>
          </a:p>
          <a:p>
            <a:endParaRPr lang="en-US" dirty="0" smtClean="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61672" y="123824"/>
            <a:ext cx="2647950" cy="514350"/>
          </a:xfrm>
          <a:prstGeom prst="rect">
            <a:avLst/>
          </a:prstGeom>
        </p:spPr>
      </p:pic>
      <p:sp>
        <p:nvSpPr>
          <p:cNvPr id="6" name="TextBox 5"/>
          <p:cNvSpPr txBox="1"/>
          <p:nvPr/>
        </p:nvSpPr>
        <p:spPr>
          <a:xfrm>
            <a:off x="7571089" y="5775093"/>
            <a:ext cx="4538533" cy="954107"/>
          </a:xfrm>
          <a:prstGeom prst="rect">
            <a:avLst/>
          </a:prstGeom>
          <a:noFill/>
        </p:spPr>
        <p:txBody>
          <a:bodyPr wrap="square" rtlCol="0">
            <a:spAutoFit/>
          </a:bodyPr>
          <a:lstStyle/>
          <a:p>
            <a:r>
              <a:rPr lang="en-US" sz="1400" dirty="0" smtClean="0"/>
              <a:t>Prepared by:	Tim Green</a:t>
            </a:r>
          </a:p>
          <a:p>
            <a:r>
              <a:rPr lang="en-US" sz="1400" dirty="0"/>
              <a:t>	</a:t>
            </a:r>
            <a:r>
              <a:rPr lang="en-US" sz="1400" dirty="0" smtClean="0"/>
              <a:t>	Research Associate</a:t>
            </a:r>
          </a:p>
          <a:p>
            <a:r>
              <a:rPr lang="en-US" sz="1400" dirty="0"/>
              <a:t>	</a:t>
            </a:r>
            <a:r>
              <a:rPr lang="en-US" sz="1400" dirty="0" smtClean="0"/>
              <a:t>	Analytics &amp; Institutional Research</a:t>
            </a:r>
          </a:p>
          <a:p>
            <a:r>
              <a:rPr lang="en-US" sz="1400" dirty="0" smtClean="0"/>
              <a:t>		Mt. Hood Community College</a:t>
            </a:r>
            <a:endParaRPr lang="en-US" sz="1400" dirty="0"/>
          </a:p>
        </p:txBody>
      </p:sp>
    </p:spTree>
    <p:extLst>
      <p:ext uri="{BB962C8B-B14F-4D97-AF65-F5344CB8AC3E}">
        <p14:creationId xmlns:p14="http://schemas.microsoft.com/office/powerpoint/2010/main" val="133201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49702"/>
          </a:xfrm>
        </p:spPr>
        <p:txBody>
          <a:bodyPr/>
          <a:lstStyle/>
          <a:p>
            <a:r>
              <a:rPr lang="en-US" dirty="0" smtClean="0"/>
              <a:t>Career Questions</a:t>
            </a:r>
            <a:endParaRPr lang="en-US" dirty="0"/>
          </a:p>
        </p:txBody>
      </p:sp>
      <p:pic>
        <p:nvPicPr>
          <p:cNvPr id="4" name="Picture 3"/>
          <p:cNvPicPr>
            <a:picLocks noChangeAspect="1"/>
          </p:cNvPicPr>
          <p:nvPr/>
        </p:nvPicPr>
        <p:blipFill>
          <a:blip r:embed="rId3"/>
          <a:stretch>
            <a:fillRect/>
          </a:stretch>
        </p:blipFill>
        <p:spPr>
          <a:xfrm>
            <a:off x="838200" y="1214828"/>
            <a:ext cx="8059994" cy="5544250"/>
          </a:xfrm>
          <a:prstGeom prst="rect">
            <a:avLst/>
          </a:prstGeom>
        </p:spPr>
      </p:pic>
      <p:sp>
        <p:nvSpPr>
          <p:cNvPr id="7" name="TextBox 6"/>
          <p:cNvSpPr txBox="1"/>
          <p:nvPr/>
        </p:nvSpPr>
        <p:spPr>
          <a:xfrm>
            <a:off x="4965290" y="848255"/>
            <a:ext cx="6201697" cy="369332"/>
          </a:xfrm>
          <a:prstGeom prst="rect">
            <a:avLst/>
          </a:prstGeom>
          <a:noFill/>
        </p:spPr>
        <p:txBody>
          <a:bodyPr wrap="square" rtlCol="0">
            <a:spAutoFit/>
          </a:bodyPr>
          <a:lstStyle/>
          <a:p>
            <a:r>
              <a:rPr lang="en-US" i="1" dirty="0" smtClean="0"/>
              <a:t>What field or fields are you interested in?</a:t>
            </a:r>
            <a:endParaRPr lang="en-US" i="1" dirty="0"/>
          </a:p>
        </p:txBody>
      </p:sp>
      <p:pic>
        <p:nvPicPr>
          <p:cNvPr id="3" name="Picture 2"/>
          <p:cNvPicPr>
            <a:picLocks noChangeAspect="1"/>
          </p:cNvPicPr>
          <p:nvPr/>
        </p:nvPicPr>
        <p:blipFill>
          <a:blip r:embed="rId4"/>
          <a:stretch>
            <a:fillRect/>
          </a:stretch>
        </p:blipFill>
        <p:spPr>
          <a:xfrm>
            <a:off x="838200" y="1214828"/>
            <a:ext cx="8059994" cy="5549768"/>
          </a:xfrm>
          <a:prstGeom prst="rect">
            <a:avLst/>
          </a:prstGeom>
        </p:spPr>
      </p:pic>
    </p:spTree>
    <p:extLst>
      <p:ext uri="{BB962C8B-B14F-4D97-AF65-F5344CB8AC3E}">
        <p14:creationId xmlns:p14="http://schemas.microsoft.com/office/powerpoint/2010/main" val="14101806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5161934" y="102615"/>
            <a:ext cx="6961239" cy="4582014"/>
          </a:xfrm>
          <a:prstGeom prst="rect">
            <a:avLst/>
          </a:prstGeom>
        </p:spPr>
      </p:pic>
      <p:sp>
        <p:nvSpPr>
          <p:cNvPr id="2" name="Title 1"/>
          <p:cNvSpPr>
            <a:spLocks noGrp="1"/>
          </p:cNvSpPr>
          <p:nvPr>
            <p:ph type="title"/>
          </p:nvPr>
        </p:nvSpPr>
        <p:spPr>
          <a:xfrm>
            <a:off x="89170" y="102615"/>
            <a:ext cx="3169596" cy="1325563"/>
          </a:xfrm>
        </p:spPr>
        <p:txBody>
          <a:bodyPr/>
          <a:lstStyle/>
          <a:p>
            <a:r>
              <a:rPr lang="en-US" dirty="0" smtClean="0"/>
              <a:t>Results – </a:t>
            </a:r>
            <a:br>
              <a:rPr lang="en-US" dirty="0" smtClean="0"/>
            </a:br>
            <a:r>
              <a:rPr lang="en-US" dirty="0" smtClean="0"/>
              <a:t>Future Plans</a:t>
            </a:r>
            <a:endParaRPr lang="en-US" dirty="0"/>
          </a:p>
        </p:txBody>
      </p:sp>
      <p:pic>
        <p:nvPicPr>
          <p:cNvPr id="7" name="Picture 6"/>
          <p:cNvPicPr>
            <a:picLocks noChangeAspect="1"/>
          </p:cNvPicPr>
          <p:nvPr/>
        </p:nvPicPr>
        <p:blipFill>
          <a:blip r:embed="rId4"/>
          <a:stretch>
            <a:fillRect/>
          </a:stretch>
        </p:blipFill>
        <p:spPr>
          <a:xfrm>
            <a:off x="5161933" y="102616"/>
            <a:ext cx="6961239" cy="4578498"/>
          </a:xfrm>
          <a:prstGeom prst="rect">
            <a:avLst/>
          </a:prstGeom>
        </p:spPr>
      </p:pic>
      <p:pic>
        <p:nvPicPr>
          <p:cNvPr id="4" name="Picture 3"/>
          <p:cNvPicPr>
            <a:picLocks noChangeAspect="1"/>
          </p:cNvPicPr>
          <p:nvPr/>
        </p:nvPicPr>
        <p:blipFill>
          <a:blip r:embed="rId5"/>
          <a:stretch>
            <a:fillRect/>
          </a:stretch>
        </p:blipFill>
        <p:spPr>
          <a:xfrm>
            <a:off x="89171" y="4246871"/>
            <a:ext cx="6370624" cy="2525106"/>
          </a:xfrm>
          <a:prstGeom prst="rect">
            <a:avLst/>
          </a:prstGeom>
        </p:spPr>
      </p:pic>
    </p:spTree>
    <p:extLst>
      <p:ext uri="{BB962C8B-B14F-4D97-AF65-F5344CB8AC3E}">
        <p14:creationId xmlns:p14="http://schemas.microsoft.com/office/powerpoint/2010/main" val="117251775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 College Now</a:t>
            </a:r>
            <a:endParaRPr lang="en-US" dirty="0"/>
          </a:p>
        </p:txBody>
      </p:sp>
      <p:sp>
        <p:nvSpPr>
          <p:cNvPr id="3" name="TextBox 2"/>
          <p:cNvSpPr txBox="1"/>
          <p:nvPr/>
        </p:nvSpPr>
        <p:spPr>
          <a:xfrm>
            <a:off x="8761445" y="1558212"/>
            <a:ext cx="3209731" cy="3416320"/>
          </a:xfrm>
          <a:prstGeom prst="rect">
            <a:avLst/>
          </a:prstGeom>
          <a:noFill/>
        </p:spPr>
        <p:txBody>
          <a:bodyPr wrap="square" rtlCol="0">
            <a:spAutoFit/>
          </a:bodyPr>
          <a:lstStyle/>
          <a:p>
            <a:r>
              <a:rPr lang="en-US" dirty="0" smtClean="0"/>
              <a:t>Question:</a:t>
            </a:r>
          </a:p>
          <a:p>
            <a:r>
              <a:rPr lang="en-US" i="1" dirty="0" smtClean="0"/>
              <a:t>During your high school education have you ever taken a College Now Course (a High School course for college credit)?</a:t>
            </a:r>
          </a:p>
          <a:p>
            <a:endParaRPr lang="en-US" i="1" dirty="0"/>
          </a:p>
          <a:p>
            <a:r>
              <a:rPr lang="en-US" dirty="0" smtClean="0"/>
              <a:t>Follow up Question:</a:t>
            </a:r>
          </a:p>
          <a:p>
            <a:r>
              <a:rPr lang="en-US" i="1" dirty="0" smtClean="0"/>
              <a:t>Which College Provided the Credit? </a:t>
            </a:r>
            <a:endParaRPr lang="en-US" dirty="0"/>
          </a:p>
          <a:p>
            <a:r>
              <a:rPr lang="en-US" dirty="0" smtClean="0"/>
              <a:t>(Not Shown) Majority of responses were MHCC (93.24%)</a:t>
            </a:r>
            <a:endParaRPr lang="en-US" dirty="0"/>
          </a:p>
        </p:txBody>
      </p:sp>
      <p:pic>
        <p:nvPicPr>
          <p:cNvPr id="5" name="Picture 4"/>
          <p:cNvPicPr>
            <a:picLocks noChangeAspect="1"/>
          </p:cNvPicPr>
          <p:nvPr/>
        </p:nvPicPr>
        <p:blipFill>
          <a:blip r:embed="rId3"/>
          <a:stretch>
            <a:fillRect/>
          </a:stretch>
        </p:blipFill>
        <p:spPr>
          <a:xfrm>
            <a:off x="108500" y="1558212"/>
            <a:ext cx="7943776" cy="5267401"/>
          </a:xfrm>
          <a:prstGeom prst="rect">
            <a:avLst/>
          </a:prstGeom>
        </p:spPr>
      </p:pic>
      <p:pic>
        <p:nvPicPr>
          <p:cNvPr id="4" name="Picture 3"/>
          <p:cNvPicPr>
            <a:picLocks noChangeAspect="1"/>
          </p:cNvPicPr>
          <p:nvPr/>
        </p:nvPicPr>
        <p:blipFill>
          <a:blip r:embed="rId4"/>
          <a:stretch>
            <a:fillRect/>
          </a:stretch>
        </p:blipFill>
        <p:spPr>
          <a:xfrm>
            <a:off x="108500" y="1558211"/>
            <a:ext cx="7937680" cy="5267401"/>
          </a:xfrm>
          <a:prstGeom prst="rect">
            <a:avLst/>
          </a:prstGeom>
        </p:spPr>
      </p:pic>
    </p:spTree>
    <p:extLst>
      <p:ext uri="{BB962C8B-B14F-4D97-AF65-F5344CB8AC3E}">
        <p14:creationId xmlns:p14="http://schemas.microsoft.com/office/powerpoint/2010/main" val="195704562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10937033" cy="1325563"/>
          </a:xfrm>
        </p:spPr>
        <p:txBody>
          <a:bodyPr/>
          <a:lstStyle/>
          <a:p>
            <a:r>
              <a:rPr lang="en-US" dirty="0" smtClean="0"/>
              <a:t>Results – Community College District Residence</a:t>
            </a:r>
            <a:endParaRPr lang="en-US" dirty="0"/>
          </a:p>
        </p:txBody>
      </p:sp>
      <p:sp>
        <p:nvSpPr>
          <p:cNvPr id="6" name="TextBox 5"/>
          <p:cNvSpPr txBox="1"/>
          <p:nvPr/>
        </p:nvSpPr>
        <p:spPr>
          <a:xfrm>
            <a:off x="8882743" y="1763486"/>
            <a:ext cx="3181739" cy="923330"/>
          </a:xfrm>
          <a:prstGeom prst="rect">
            <a:avLst/>
          </a:prstGeom>
          <a:noFill/>
        </p:spPr>
        <p:txBody>
          <a:bodyPr wrap="square" rtlCol="0">
            <a:spAutoFit/>
          </a:bodyPr>
          <a:lstStyle/>
          <a:p>
            <a:r>
              <a:rPr lang="en-US" dirty="0" smtClean="0"/>
              <a:t>Question:</a:t>
            </a:r>
          </a:p>
          <a:p>
            <a:r>
              <a:rPr lang="en-US" i="1" dirty="0" smtClean="0"/>
              <a:t>In which community college district do you reside?</a:t>
            </a:r>
            <a:endParaRPr lang="en-US" i="1" dirty="0"/>
          </a:p>
        </p:txBody>
      </p:sp>
      <p:pic>
        <p:nvPicPr>
          <p:cNvPr id="5" name="Picture 4"/>
          <p:cNvPicPr>
            <a:picLocks noChangeAspect="1"/>
          </p:cNvPicPr>
          <p:nvPr/>
        </p:nvPicPr>
        <p:blipFill>
          <a:blip r:embed="rId3"/>
          <a:stretch>
            <a:fillRect/>
          </a:stretch>
        </p:blipFill>
        <p:spPr>
          <a:xfrm>
            <a:off x="838199" y="1511679"/>
            <a:ext cx="7943776" cy="5230821"/>
          </a:xfrm>
          <a:prstGeom prst="rect">
            <a:avLst/>
          </a:prstGeom>
        </p:spPr>
      </p:pic>
      <p:pic>
        <p:nvPicPr>
          <p:cNvPr id="3" name="Picture 2"/>
          <p:cNvPicPr>
            <a:picLocks noChangeAspect="1"/>
          </p:cNvPicPr>
          <p:nvPr/>
        </p:nvPicPr>
        <p:blipFill>
          <a:blip r:embed="rId4"/>
          <a:stretch>
            <a:fillRect/>
          </a:stretch>
        </p:blipFill>
        <p:spPr>
          <a:xfrm>
            <a:off x="838199" y="1511678"/>
            <a:ext cx="7937680" cy="5230821"/>
          </a:xfrm>
          <a:prstGeom prst="rect">
            <a:avLst/>
          </a:prstGeom>
        </p:spPr>
      </p:pic>
    </p:spTree>
    <p:extLst>
      <p:ext uri="{BB962C8B-B14F-4D97-AF65-F5344CB8AC3E}">
        <p14:creationId xmlns:p14="http://schemas.microsoft.com/office/powerpoint/2010/main" val="334184705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 Not Continuing Education: Reasons</a:t>
            </a:r>
            <a:endParaRPr lang="en-US" dirty="0"/>
          </a:p>
        </p:txBody>
      </p:sp>
      <p:sp>
        <p:nvSpPr>
          <p:cNvPr id="5" name="TextBox 4"/>
          <p:cNvSpPr txBox="1"/>
          <p:nvPr/>
        </p:nvSpPr>
        <p:spPr>
          <a:xfrm>
            <a:off x="8350898" y="1959429"/>
            <a:ext cx="3694922" cy="3139321"/>
          </a:xfrm>
          <a:prstGeom prst="rect">
            <a:avLst/>
          </a:prstGeom>
          <a:noFill/>
        </p:spPr>
        <p:txBody>
          <a:bodyPr wrap="square" rtlCol="0">
            <a:spAutoFit/>
          </a:bodyPr>
          <a:lstStyle/>
          <a:p>
            <a:r>
              <a:rPr lang="en-US" dirty="0" smtClean="0"/>
              <a:t>Question:</a:t>
            </a:r>
          </a:p>
          <a:p>
            <a:r>
              <a:rPr lang="en-US" i="1" dirty="0" smtClean="0"/>
              <a:t>Listed below are a number of reasons for </a:t>
            </a:r>
            <a:r>
              <a:rPr lang="en-US" b="1" i="1" u="sng" dirty="0" smtClean="0"/>
              <a:t>NOT</a:t>
            </a:r>
            <a:r>
              <a:rPr lang="en-US" i="1" dirty="0" smtClean="0"/>
              <a:t> going to college/university.  Please indicate whether each is a minor or major reason for you deciding not to continue your education by clicking the appropriate level.</a:t>
            </a:r>
            <a:endParaRPr lang="en-US" dirty="0" smtClean="0"/>
          </a:p>
          <a:p>
            <a:endParaRPr lang="en-US" i="1" dirty="0"/>
          </a:p>
          <a:p>
            <a:r>
              <a:rPr lang="en-US" dirty="0" smtClean="0"/>
              <a:t>7-point scale (1=</a:t>
            </a:r>
            <a:r>
              <a:rPr lang="en-US" i="1" dirty="0" smtClean="0"/>
              <a:t>Not a Reason at All </a:t>
            </a:r>
            <a:r>
              <a:rPr lang="en-US" dirty="0" smtClean="0"/>
              <a:t>to 7=</a:t>
            </a:r>
            <a:r>
              <a:rPr lang="en-US" i="1" dirty="0" smtClean="0"/>
              <a:t>Extreme Reason</a:t>
            </a:r>
            <a:r>
              <a:rPr lang="en-US" dirty="0" smtClean="0"/>
              <a:t>)</a:t>
            </a:r>
            <a:endParaRPr lang="en-US" i="1" dirty="0"/>
          </a:p>
        </p:txBody>
      </p:sp>
      <p:sp>
        <p:nvSpPr>
          <p:cNvPr id="6" name="TextBox 5"/>
          <p:cNvSpPr txBox="1"/>
          <p:nvPr/>
        </p:nvSpPr>
        <p:spPr>
          <a:xfrm>
            <a:off x="838200" y="1278294"/>
            <a:ext cx="7358263" cy="369332"/>
          </a:xfrm>
          <a:prstGeom prst="rect">
            <a:avLst/>
          </a:prstGeom>
          <a:noFill/>
        </p:spPr>
        <p:txBody>
          <a:bodyPr wrap="square" rtlCol="0">
            <a:spAutoFit/>
          </a:bodyPr>
          <a:lstStyle/>
          <a:p>
            <a:pPr algn="ctr"/>
            <a:r>
              <a:rPr lang="en-US" dirty="0" smtClean="0"/>
              <a:t>Mean Scores for Reasons for Not Continuing Education</a:t>
            </a:r>
            <a:endParaRPr lang="en-US" dirty="0"/>
          </a:p>
        </p:txBody>
      </p:sp>
      <p:pic>
        <p:nvPicPr>
          <p:cNvPr id="7" name="Picture 6"/>
          <p:cNvPicPr>
            <a:picLocks noChangeAspect="1"/>
          </p:cNvPicPr>
          <p:nvPr/>
        </p:nvPicPr>
        <p:blipFill>
          <a:blip r:embed="rId3"/>
          <a:stretch>
            <a:fillRect/>
          </a:stretch>
        </p:blipFill>
        <p:spPr>
          <a:xfrm>
            <a:off x="838200" y="1690688"/>
            <a:ext cx="7358263" cy="4991270"/>
          </a:xfrm>
          <a:prstGeom prst="rect">
            <a:avLst/>
          </a:prstGeom>
        </p:spPr>
      </p:pic>
      <p:pic>
        <p:nvPicPr>
          <p:cNvPr id="9" name="Picture 8"/>
          <p:cNvPicPr>
            <a:picLocks noChangeAspect="1"/>
          </p:cNvPicPr>
          <p:nvPr/>
        </p:nvPicPr>
        <p:blipFill>
          <a:blip r:embed="rId4"/>
          <a:stretch>
            <a:fillRect/>
          </a:stretch>
        </p:blipFill>
        <p:spPr>
          <a:xfrm>
            <a:off x="838200" y="1690688"/>
            <a:ext cx="7354783" cy="4991270"/>
          </a:xfrm>
          <a:prstGeom prst="rect">
            <a:avLst/>
          </a:prstGeom>
        </p:spPr>
      </p:pic>
    </p:spTree>
    <p:extLst>
      <p:ext uri="{BB962C8B-B14F-4D97-AF65-F5344CB8AC3E}">
        <p14:creationId xmlns:p14="http://schemas.microsoft.com/office/powerpoint/2010/main" val="25136014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randombar(horizont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11058331" cy="763879"/>
          </a:xfrm>
        </p:spPr>
        <p:txBody>
          <a:bodyPr/>
          <a:lstStyle/>
          <a:p>
            <a:r>
              <a:rPr lang="en-US" dirty="0" smtClean="0"/>
              <a:t>Results – Not Continuing Education: Information</a:t>
            </a:r>
            <a:endParaRPr lang="en-US" dirty="0"/>
          </a:p>
        </p:txBody>
      </p:sp>
      <p:sp>
        <p:nvSpPr>
          <p:cNvPr id="7" name="TextBox 6"/>
          <p:cNvSpPr txBox="1"/>
          <p:nvPr/>
        </p:nvSpPr>
        <p:spPr>
          <a:xfrm>
            <a:off x="8864081" y="1920279"/>
            <a:ext cx="3312367" cy="3139321"/>
          </a:xfrm>
          <a:prstGeom prst="rect">
            <a:avLst/>
          </a:prstGeom>
          <a:noFill/>
        </p:spPr>
        <p:txBody>
          <a:bodyPr wrap="square" rtlCol="0">
            <a:spAutoFit/>
          </a:bodyPr>
          <a:lstStyle/>
          <a:p>
            <a:r>
              <a:rPr lang="en-US" dirty="0" smtClean="0"/>
              <a:t>Question:</a:t>
            </a:r>
          </a:p>
          <a:p>
            <a:r>
              <a:rPr lang="en-US" i="1" dirty="0" smtClean="0"/>
              <a:t>Listed below are information and services that could be available from any college/university.  For each, please indicate if it would impact the likelihood of your continuing your education by checking the appropriate level.</a:t>
            </a:r>
            <a:endParaRPr lang="en-US" dirty="0" smtClean="0"/>
          </a:p>
          <a:p>
            <a:endParaRPr lang="en-US" i="1" dirty="0"/>
          </a:p>
          <a:p>
            <a:r>
              <a:rPr lang="en-US" dirty="0" smtClean="0"/>
              <a:t>7-point scale (1=</a:t>
            </a:r>
            <a:r>
              <a:rPr lang="en-US" i="1" dirty="0" smtClean="0"/>
              <a:t>Not Change </a:t>
            </a:r>
            <a:r>
              <a:rPr lang="en-US" dirty="0" smtClean="0"/>
              <a:t>to 7=</a:t>
            </a:r>
            <a:r>
              <a:rPr lang="en-US" i="1" dirty="0" smtClean="0"/>
              <a:t>Dramatic Increase</a:t>
            </a:r>
            <a:r>
              <a:rPr lang="en-US" dirty="0" smtClean="0"/>
              <a:t>)</a:t>
            </a:r>
            <a:endParaRPr lang="en-US" i="1" dirty="0"/>
          </a:p>
        </p:txBody>
      </p:sp>
      <p:sp>
        <p:nvSpPr>
          <p:cNvPr id="8" name="TextBox 7"/>
          <p:cNvSpPr txBox="1"/>
          <p:nvPr/>
        </p:nvSpPr>
        <p:spPr>
          <a:xfrm>
            <a:off x="567611" y="958036"/>
            <a:ext cx="8296470" cy="369332"/>
          </a:xfrm>
          <a:prstGeom prst="rect">
            <a:avLst/>
          </a:prstGeom>
          <a:noFill/>
        </p:spPr>
        <p:txBody>
          <a:bodyPr wrap="square" rtlCol="0">
            <a:spAutoFit/>
          </a:bodyPr>
          <a:lstStyle/>
          <a:p>
            <a:pPr algn="ctr"/>
            <a:r>
              <a:rPr lang="en-US" dirty="0" smtClean="0"/>
              <a:t>Mean Scores for Information that may Increase the Likelihood of Continuing Education</a:t>
            </a:r>
            <a:endParaRPr lang="en-US" dirty="0"/>
          </a:p>
        </p:txBody>
      </p:sp>
      <p:pic>
        <p:nvPicPr>
          <p:cNvPr id="3" name="Picture 2"/>
          <p:cNvPicPr>
            <a:picLocks noChangeAspect="1"/>
          </p:cNvPicPr>
          <p:nvPr/>
        </p:nvPicPr>
        <p:blipFill>
          <a:blip r:embed="rId3"/>
          <a:stretch>
            <a:fillRect/>
          </a:stretch>
        </p:blipFill>
        <p:spPr>
          <a:xfrm>
            <a:off x="567611" y="1327368"/>
            <a:ext cx="8296470" cy="5495064"/>
          </a:xfrm>
          <a:prstGeom prst="rect">
            <a:avLst/>
          </a:prstGeom>
        </p:spPr>
      </p:pic>
      <p:pic>
        <p:nvPicPr>
          <p:cNvPr id="9" name="Picture 8"/>
          <p:cNvPicPr>
            <a:picLocks noChangeAspect="1"/>
          </p:cNvPicPr>
          <p:nvPr/>
        </p:nvPicPr>
        <p:blipFill>
          <a:blip r:embed="rId4"/>
          <a:stretch>
            <a:fillRect/>
          </a:stretch>
        </p:blipFill>
        <p:spPr>
          <a:xfrm>
            <a:off x="567611" y="1327368"/>
            <a:ext cx="8296470" cy="5495064"/>
          </a:xfrm>
          <a:prstGeom prst="rect">
            <a:avLst/>
          </a:prstGeom>
        </p:spPr>
      </p:pic>
    </p:spTree>
    <p:extLst>
      <p:ext uri="{BB962C8B-B14F-4D97-AF65-F5344CB8AC3E}">
        <p14:creationId xmlns:p14="http://schemas.microsoft.com/office/powerpoint/2010/main" val="7615086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randombar(horizont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955694" cy="595928"/>
          </a:xfrm>
        </p:spPr>
        <p:txBody>
          <a:bodyPr>
            <a:normAutofit fontScale="90000"/>
          </a:bodyPr>
          <a:lstStyle/>
          <a:p>
            <a:r>
              <a:rPr lang="en-US" dirty="0" smtClean="0"/>
              <a:t>Results – Continuing Education: Institution Type</a:t>
            </a:r>
            <a:endParaRPr lang="en-US" dirty="0"/>
          </a:p>
        </p:txBody>
      </p:sp>
      <p:sp>
        <p:nvSpPr>
          <p:cNvPr id="7" name="TextBox 6"/>
          <p:cNvSpPr txBox="1"/>
          <p:nvPr/>
        </p:nvSpPr>
        <p:spPr>
          <a:xfrm>
            <a:off x="8856476" y="1959429"/>
            <a:ext cx="3247050" cy="2031325"/>
          </a:xfrm>
          <a:prstGeom prst="rect">
            <a:avLst/>
          </a:prstGeom>
          <a:noFill/>
        </p:spPr>
        <p:txBody>
          <a:bodyPr wrap="square" rtlCol="0">
            <a:spAutoFit/>
          </a:bodyPr>
          <a:lstStyle/>
          <a:p>
            <a:r>
              <a:rPr lang="en-US" dirty="0" smtClean="0"/>
              <a:t>Question:</a:t>
            </a:r>
          </a:p>
          <a:p>
            <a:r>
              <a:rPr lang="en-US" i="1" dirty="0" smtClean="0"/>
              <a:t>Where are you planning to continue your education?  Please check the type of institution that most accurately describes where you will be attending school.</a:t>
            </a:r>
            <a:endParaRPr lang="en-US" dirty="0" smtClean="0"/>
          </a:p>
          <a:p>
            <a:endParaRPr lang="en-US" i="1" dirty="0"/>
          </a:p>
        </p:txBody>
      </p:sp>
      <p:pic>
        <p:nvPicPr>
          <p:cNvPr id="5" name="Picture 4"/>
          <p:cNvPicPr>
            <a:picLocks noChangeAspect="1"/>
          </p:cNvPicPr>
          <p:nvPr/>
        </p:nvPicPr>
        <p:blipFill>
          <a:blip r:embed="rId3"/>
          <a:stretch>
            <a:fillRect/>
          </a:stretch>
        </p:blipFill>
        <p:spPr>
          <a:xfrm>
            <a:off x="109613" y="1327355"/>
            <a:ext cx="8681663" cy="5435135"/>
          </a:xfrm>
          <a:prstGeom prst="rect">
            <a:avLst/>
          </a:prstGeom>
        </p:spPr>
      </p:pic>
      <p:pic>
        <p:nvPicPr>
          <p:cNvPr id="6" name="Picture 5"/>
          <p:cNvPicPr>
            <a:picLocks noChangeAspect="1"/>
          </p:cNvPicPr>
          <p:nvPr/>
        </p:nvPicPr>
        <p:blipFill>
          <a:blip r:embed="rId4"/>
          <a:stretch>
            <a:fillRect/>
          </a:stretch>
        </p:blipFill>
        <p:spPr>
          <a:xfrm>
            <a:off x="109613" y="1327356"/>
            <a:ext cx="8681663" cy="5429538"/>
          </a:xfrm>
          <a:prstGeom prst="rect">
            <a:avLst/>
          </a:prstGeom>
        </p:spPr>
      </p:pic>
    </p:spTree>
    <p:extLst>
      <p:ext uri="{BB962C8B-B14F-4D97-AF65-F5344CB8AC3E}">
        <p14:creationId xmlns:p14="http://schemas.microsoft.com/office/powerpoint/2010/main" val="206490721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1"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955694" cy="806602"/>
          </a:xfrm>
        </p:spPr>
        <p:txBody>
          <a:bodyPr/>
          <a:lstStyle/>
          <a:p>
            <a:r>
              <a:rPr lang="en-US" dirty="0" smtClean="0"/>
              <a:t>Results – Cont. Education: Reason for Selecting</a:t>
            </a:r>
            <a:endParaRPr lang="en-US" dirty="0"/>
          </a:p>
        </p:txBody>
      </p:sp>
      <p:sp>
        <p:nvSpPr>
          <p:cNvPr id="45" name="TextBox 44"/>
          <p:cNvSpPr txBox="1"/>
          <p:nvPr/>
        </p:nvSpPr>
        <p:spPr>
          <a:xfrm>
            <a:off x="838201" y="1411672"/>
            <a:ext cx="10955694" cy="2677656"/>
          </a:xfrm>
          <a:prstGeom prst="rect">
            <a:avLst/>
          </a:prstGeom>
          <a:noFill/>
        </p:spPr>
        <p:txBody>
          <a:bodyPr wrap="square" rtlCol="0">
            <a:spAutoFit/>
          </a:bodyPr>
          <a:lstStyle/>
          <a:p>
            <a:r>
              <a:rPr lang="en-US" sz="2800" dirty="0" smtClean="0"/>
              <a:t>Question:</a:t>
            </a:r>
          </a:p>
          <a:p>
            <a:r>
              <a:rPr lang="en-US" sz="2800" i="1" dirty="0" smtClean="0"/>
              <a:t>Listed below are major reasons students choose a particular campus.  For each reason, please let us know how important it was in your decision to select the institution you are attending by checking the appropriate box.</a:t>
            </a:r>
            <a:endParaRPr lang="en-US" sz="2800" dirty="0" smtClean="0"/>
          </a:p>
          <a:p>
            <a:endParaRPr lang="en-US" sz="2800" i="1" dirty="0"/>
          </a:p>
          <a:p>
            <a:r>
              <a:rPr lang="en-US" sz="2800" dirty="0" smtClean="0"/>
              <a:t>7-point scale (1=</a:t>
            </a:r>
            <a:r>
              <a:rPr lang="en-US" sz="2800" i="1" dirty="0" smtClean="0"/>
              <a:t>Totally Unimportant </a:t>
            </a:r>
            <a:r>
              <a:rPr lang="en-US" sz="2800" dirty="0" smtClean="0"/>
              <a:t>to 7=</a:t>
            </a:r>
            <a:r>
              <a:rPr lang="en-US" sz="2800" i="1" dirty="0" smtClean="0"/>
              <a:t>Totally Important</a:t>
            </a:r>
            <a:r>
              <a:rPr lang="en-US" sz="2800" dirty="0" smtClean="0"/>
              <a:t>)</a:t>
            </a:r>
            <a:endParaRPr lang="en-US" sz="2800" i="1" dirty="0"/>
          </a:p>
        </p:txBody>
      </p:sp>
    </p:spTree>
    <p:extLst>
      <p:ext uri="{BB962C8B-B14F-4D97-AF65-F5344CB8AC3E}">
        <p14:creationId xmlns:p14="http://schemas.microsoft.com/office/powerpoint/2010/main" val="244579276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randombar(horizontal)">
                                      <p:cBhvr>
                                        <p:cTn id="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955694" cy="806602"/>
          </a:xfrm>
        </p:spPr>
        <p:txBody>
          <a:bodyPr/>
          <a:lstStyle/>
          <a:p>
            <a:r>
              <a:rPr lang="en-US" dirty="0" smtClean="0"/>
              <a:t>Results – Cont. Education: Reason for Selecting</a:t>
            </a:r>
            <a:endParaRPr lang="en-US" dirty="0"/>
          </a:p>
        </p:txBody>
      </p:sp>
      <p:grpSp>
        <p:nvGrpSpPr>
          <p:cNvPr id="44" name="Group 43"/>
          <p:cNvGrpSpPr/>
          <p:nvPr/>
        </p:nvGrpSpPr>
        <p:grpSpPr>
          <a:xfrm>
            <a:off x="8689708" y="1142702"/>
            <a:ext cx="709904" cy="4879056"/>
            <a:chOff x="7613002" y="1098225"/>
            <a:chExt cx="709904" cy="4879056"/>
          </a:xfrm>
        </p:grpSpPr>
        <p:sp>
          <p:nvSpPr>
            <p:cNvPr id="7" name="TextBox 6"/>
            <p:cNvSpPr txBox="1"/>
            <p:nvPr/>
          </p:nvSpPr>
          <p:spPr>
            <a:xfrm>
              <a:off x="7613002" y="1098225"/>
              <a:ext cx="671804" cy="369332"/>
            </a:xfrm>
            <a:prstGeom prst="rect">
              <a:avLst/>
            </a:prstGeom>
            <a:noFill/>
          </p:spPr>
          <p:txBody>
            <a:bodyPr wrap="square" rtlCol="0">
              <a:spAutoFit/>
            </a:bodyPr>
            <a:lstStyle/>
            <a:p>
              <a:r>
                <a:rPr lang="en-US" dirty="0" smtClean="0"/>
                <a:t>Total</a:t>
              </a:r>
              <a:endParaRPr lang="en-US" dirty="0"/>
            </a:p>
          </p:txBody>
        </p:sp>
        <p:sp>
          <p:nvSpPr>
            <p:cNvPr id="10" name="TextBox 9"/>
            <p:cNvSpPr txBox="1"/>
            <p:nvPr/>
          </p:nvSpPr>
          <p:spPr>
            <a:xfrm>
              <a:off x="7651102" y="1413587"/>
              <a:ext cx="671804" cy="338554"/>
            </a:xfrm>
            <a:prstGeom prst="rect">
              <a:avLst/>
            </a:prstGeom>
            <a:noFill/>
          </p:spPr>
          <p:txBody>
            <a:bodyPr wrap="square" rtlCol="0">
              <a:spAutoFit/>
            </a:bodyPr>
            <a:lstStyle/>
            <a:p>
              <a:r>
                <a:rPr lang="en-US" sz="1600" dirty="0" smtClean="0"/>
                <a:t>4.82</a:t>
              </a:r>
              <a:endParaRPr lang="en-US" sz="1600" dirty="0"/>
            </a:p>
          </p:txBody>
        </p:sp>
        <p:sp>
          <p:nvSpPr>
            <p:cNvPr id="11" name="TextBox 10"/>
            <p:cNvSpPr txBox="1"/>
            <p:nvPr/>
          </p:nvSpPr>
          <p:spPr>
            <a:xfrm>
              <a:off x="7651102" y="1689363"/>
              <a:ext cx="671804" cy="338554"/>
            </a:xfrm>
            <a:prstGeom prst="rect">
              <a:avLst/>
            </a:prstGeom>
            <a:noFill/>
          </p:spPr>
          <p:txBody>
            <a:bodyPr wrap="square" rtlCol="0">
              <a:spAutoFit/>
            </a:bodyPr>
            <a:lstStyle/>
            <a:p>
              <a:r>
                <a:rPr lang="en-US" sz="1600" dirty="0" smtClean="0"/>
                <a:t>5.58</a:t>
              </a:r>
              <a:endParaRPr lang="en-US" sz="1600" dirty="0"/>
            </a:p>
          </p:txBody>
        </p:sp>
        <p:sp>
          <p:nvSpPr>
            <p:cNvPr id="12" name="TextBox 11"/>
            <p:cNvSpPr txBox="1"/>
            <p:nvPr/>
          </p:nvSpPr>
          <p:spPr>
            <a:xfrm>
              <a:off x="7651102" y="1972410"/>
              <a:ext cx="671804" cy="338554"/>
            </a:xfrm>
            <a:prstGeom prst="rect">
              <a:avLst/>
            </a:prstGeom>
            <a:noFill/>
          </p:spPr>
          <p:txBody>
            <a:bodyPr wrap="square" rtlCol="0">
              <a:spAutoFit/>
            </a:bodyPr>
            <a:lstStyle/>
            <a:p>
              <a:r>
                <a:rPr lang="en-US" sz="1600" dirty="0" smtClean="0"/>
                <a:t>5.62</a:t>
              </a:r>
              <a:endParaRPr lang="en-US" sz="1600" dirty="0"/>
            </a:p>
          </p:txBody>
        </p:sp>
        <p:sp>
          <p:nvSpPr>
            <p:cNvPr id="13" name="TextBox 12"/>
            <p:cNvSpPr txBox="1"/>
            <p:nvPr/>
          </p:nvSpPr>
          <p:spPr>
            <a:xfrm>
              <a:off x="7651102" y="2247875"/>
              <a:ext cx="671804" cy="338554"/>
            </a:xfrm>
            <a:prstGeom prst="rect">
              <a:avLst/>
            </a:prstGeom>
            <a:noFill/>
          </p:spPr>
          <p:txBody>
            <a:bodyPr wrap="square" rtlCol="0">
              <a:spAutoFit/>
            </a:bodyPr>
            <a:lstStyle/>
            <a:p>
              <a:r>
                <a:rPr lang="en-US" sz="1600" dirty="0" smtClean="0"/>
                <a:t>5.38</a:t>
              </a:r>
              <a:endParaRPr lang="en-US" sz="1600" dirty="0"/>
            </a:p>
          </p:txBody>
        </p:sp>
        <p:sp>
          <p:nvSpPr>
            <p:cNvPr id="14" name="TextBox 13"/>
            <p:cNvSpPr txBox="1"/>
            <p:nvPr/>
          </p:nvSpPr>
          <p:spPr>
            <a:xfrm>
              <a:off x="7651102" y="2529119"/>
              <a:ext cx="671804" cy="338554"/>
            </a:xfrm>
            <a:prstGeom prst="rect">
              <a:avLst/>
            </a:prstGeom>
            <a:noFill/>
          </p:spPr>
          <p:txBody>
            <a:bodyPr wrap="square" rtlCol="0">
              <a:spAutoFit/>
            </a:bodyPr>
            <a:lstStyle/>
            <a:p>
              <a:r>
                <a:rPr lang="en-US" sz="1600" dirty="0" smtClean="0"/>
                <a:t>5.49</a:t>
              </a:r>
              <a:endParaRPr lang="en-US" sz="1600" dirty="0"/>
            </a:p>
          </p:txBody>
        </p:sp>
        <p:sp>
          <p:nvSpPr>
            <p:cNvPr id="15" name="TextBox 14"/>
            <p:cNvSpPr txBox="1"/>
            <p:nvPr/>
          </p:nvSpPr>
          <p:spPr>
            <a:xfrm>
              <a:off x="7651102" y="2826374"/>
              <a:ext cx="671804" cy="338554"/>
            </a:xfrm>
            <a:prstGeom prst="rect">
              <a:avLst/>
            </a:prstGeom>
            <a:noFill/>
          </p:spPr>
          <p:txBody>
            <a:bodyPr wrap="square" rtlCol="0">
              <a:spAutoFit/>
            </a:bodyPr>
            <a:lstStyle/>
            <a:p>
              <a:r>
                <a:rPr lang="en-US" sz="1600" dirty="0" smtClean="0"/>
                <a:t>5.11</a:t>
              </a:r>
              <a:endParaRPr lang="en-US" sz="1600" dirty="0"/>
            </a:p>
          </p:txBody>
        </p:sp>
        <p:sp>
          <p:nvSpPr>
            <p:cNvPr id="16" name="TextBox 15"/>
            <p:cNvSpPr txBox="1"/>
            <p:nvPr/>
          </p:nvSpPr>
          <p:spPr>
            <a:xfrm>
              <a:off x="7651102" y="3098287"/>
              <a:ext cx="671804" cy="338554"/>
            </a:xfrm>
            <a:prstGeom prst="rect">
              <a:avLst/>
            </a:prstGeom>
            <a:noFill/>
          </p:spPr>
          <p:txBody>
            <a:bodyPr wrap="square" rtlCol="0">
              <a:spAutoFit/>
            </a:bodyPr>
            <a:lstStyle/>
            <a:p>
              <a:r>
                <a:rPr lang="en-US" sz="1600" dirty="0" smtClean="0"/>
                <a:t>4.88</a:t>
              </a:r>
              <a:endParaRPr lang="en-US" sz="1600" dirty="0"/>
            </a:p>
          </p:txBody>
        </p:sp>
        <p:sp>
          <p:nvSpPr>
            <p:cNvPr id="17" name="TextBox 16"/>
            <p:cNvSpPr txBox="1"/>
            <p:nvPr/>
          </p:nvSpPr>
          <p:spPr>
            <a:xfrm>
              <a:off x="7651102" y="3384463"/>
              <a:ext cx="671804" cy="338554"/>
            </a:xfrm>
            <a:prstGeom prst="rect">
              <a:avLst/>
            </a:prstGeom>
            <a:noFill/>
          </p:spPr>
          <p:txBody>
            <a:bodyPr wrap="square" rtlCol="0">
              <a:spAutoFit/>
            </a:bodyPr>
            <a:lstStyle/>
            <a:p>
              <a:r>
                <a:rPr lang="en-US" sz="1600" dirty="0" smtClean="0"/>
                <a:t>5.07</a:t>
              </a:r>
              <a:endParaRPr lang="en-US" sz="1600" dirty="0"/>
            </a:p>
          </p:txBody>
        </p:sp>
        <p:sp>
          <p:nvSpPr>
            <p:cNvPr id="18" name="TextBox 17"/>
            <p:cNvSpPr txBox="1"/>
            <p:nvPr/>
          </p:nvSpPr>
          <p:spPr>
            <a:xfrm>
              <a:off x="7651102" y="3669967"/>
              <a:ext cx="671804" cy="338554"/>
            </a:xfrm>
            <a:prstGeom prst="rect">
              <a:avLst/>
            </a:prstGeom>
            <a:noFill/>
          </p:spPr>
          <p:txBody>
            <a:bodyPr wrap="square" rtlCol="0">
              <a:spAutoFit/>
            </a:bodyPr>
            <a:lstStyle/>
            <a:p>
              <a:r>
                <a:rPr lang="en-US" sz="1600" dirty="0" smtClean="0"/>
                <a:t>4.70</a:t>
              </a:r>
              <a:endParaRPr lang="en-US" sz="1600" dirty="0"/>
            </a:p>
          </p:txBody>
        </p:sp>
        <p:sp>
          <p:nvSpPr>
            <p:cNvPr id="19" name="TextBox 18"/>
            <p:cNvSpPr txBox="1"/>
            <p:nvPr/>
          </p:nvSpPr>
          <p:spPr>
            <a:xfrm>
              <a:off x="7651102" y="3940555"/>
              <a:ext cx="671804" cy="338554"/>
            </a:xfrm>
            <a:prstGeom prst="rect">
              <a:avLst/>
            </a:prstGeom>
            <a:noFill/>
          </p:spPr>
          <p:txBody>
            <a:bodyPr wrap="square" rtlCol="0">
              <a:spAutoFit/>
            </a:bodyPr>
            <a:lstStyle/>
            <a:p>
              <a:r>
                <a:rPr lang="en-US" sz="1600" dirty="0" smtClean="0"/>
                <a:t>4.83</a:t>
              </a:r>
              <a:endParaRPr lang="en-US" sz="1600" dirty="0"/>
            </a:p>
          </p:txBody>
        </p:sp>
        <p:sp>
          <p:nvSpPr>
            <p:cNvPr id="20" name="TextBox 19"/>
            <p:cNvSpPr txBox="1"/>
            <p:nvPr/>
          </p:nvSpPr>
          <p:spPr>
            <a:xfrm>
              <a:off x="7651102" y="4230569"/>
              <a:ext cx="671804" cy="338554"/>
            </a:xfrm>
            <a:prstGeom prst="rect">
              <a:avLst/>
            </a:prstGeom>
            <a:noFill/>
          </p:spPr>
          <p:txBody>
            <a:bodyPr wrap="square" rtlCol="0">
              <a:spAutoFit/>
            </a:bodyPr>
            <a:lstStyle/>
            <a:p>
              <a:r>
                <a:rPr lang="en-US" sz="1600" dirty="0" smtClean="0"/>
                <a:t>4.56</a:t>
              </a:r>
              <a:endParaRPr lang="en-US" sz="1600" dirty="0"/>
            </a:p>
          </p:txBody>
        </p:sp>
        <p:sp>
          <p:nvSpPr>
            <p:cNvPr id="21" name="TextBox 20"/>
            <p:cNvSpPr txBox="1"/>
            <p:nvPr/>
          </p:nvSpPr>
          <p:spPr>
            <a:xfrm>
              <a:off x="7651102" y="4509722"/>
              <a:ext cx="671804" cy="338554"/>
            </a:xfrm>
            <a:prstGeom prst="rect">
              <a:avLst/>
            </a:prstGeom>
            <a:noFill/>
          </p:spPr>
          <p:txBody>
            <a:bodyPr wrap="square" rtlCol="0">
              <a:spAutoFit/>
            </a:bodyPr>
            <a:lstStyle/>
            <a:p>
              <a:r>
                <a:rPr lang="en-US" sz="1600" dirty="0" smtClean="0"/>
                <a:t>3.94</a:t>
              </a:r>
              <a:endParaRPr lang="en-US" sz="1600" dirty="0"/>
            </a:p>
          </p:txBody>
        </p:sp>
        <p:sp>
          <p:nvSpPr>
            <p:cNvPr id="22" name="TextBox 21"/>
            <p:cNvSpPr txBox="1"/>
            <p:nvPr/>
          </p:nvSpPr>
          <p:spPr>
            <a:xfrm>
              <a:off x="7651102" y="4789641"/>
              <a:ext cx="671804" cy="338554"/>
            </a:xfrm>
            <a:prstGeom prst="rect">
              <a:avLst/>
            </a:prstGeom>
            <a:noFill/>
          </p:spPr>
          <p:txBody>
            <a:bodyPr wrap="square" rtlCol="0">
              <a:spAutoFit/>
            </a:bodyPr>
            <a:lstStyle/>
            <a:p>
              <a:r>
                <a:rPr lang="en-US" sz="1600" dirty="0" smtClean="0"/>
                <a:t>4.01</a:t>
              </a:r>
              <a:endParaRPr lang="en-US" sz="1600" dirty="0"/>
            </a:p>
          </p:txBody>
        </p:sp>
        <p:sp>
          <p:nvSpPr>
            <p:cNvPr id="23" name="TextBox 22"/>
            <p:cNvSpPr txBox="1"/>
            <p:nvPr/>
          </p:nvSpPr>
          <p:spPr>
            <a:xfrm>
              <a:off x="7651102" y="5078890"/>
              <a:ext cx="671804" cy="338554"/>
            </a:xfrm>
            <a:prstGeom prst="rect">
              <a:avLst/>
            </a:prstGeom>
            <a:noFill/>
          </p:spPr>
          <p:txBody>
            <a:bodyPr wrap="square" rtlCol="0">
              <a:spAutoFit/>
            </a:bodyPr>
            <a:lstStyle/>
            <a:p>
              <a:r>
                <a:rPr lang="en-US" sz="1600" dirty="0" smtClean="0"/>
                <a:t>4.94</a:t>
              </a:r>
              <a:endParaRPr lang="en-US" sz="1600" dirty="0"/>
            </a:p>
          </p:txBody>
        </p:sp>
        <p:sp>
          <p:nvSpPr>
            <p:cNvPr id="24" name="TextBox 23"/>
            <p:cNvSpPr txBox="1"/>
            <p:nvPr/>
          </p:nvSpPr>
          <p:spPr>
            <a:xfrm>
              <a:off x="7651102" y="5368139"/>
              <a:ext cx="671804" cy="338554"/>
            </a:xfrm>
            <a:prstGeom prst="rect">
              <a:avLst/>
            </a:prstGeom>
            <a:noFill/>
          </p:spPr>
          <p:txBody>
            <a:bodyPr wrap="square" rtlCol="0">
              <a:spAutoFit/>
            </a:bodyPr>
            <a:lstStyle/>
            <a:p>
              <a:r>
                <a:rPr lang="en-US" sz="1600" dirty="0" smtClean="0"/>
                <a:t>4.89</a:t>
              </a:r>
              <a:endParaRPr lang="en-US" sz="1600" dirty="0"/>
            </a:p>
          </p:txBody>
        </p:sp>
        <p:sp>
          <p:nvSpPr>
            <p:cNvPr id="25" name="TextBox 24"/>
            <p:cNvSpPr txBox="1"/>
            <p:nvPr/>
          </p:nvSpPr>
          <p:spPr>
            <a:xfrm>
              <a:off x="7651102" y="5638727"/>
              <a:ext cx="671804" cy="338554"/>
            </a:xfrm>
            <a:prstGeom prst="rect">
              <a:avLst/>
            </a:prstGeom>
            <a:noFill/>
          </p:spPr>
          <p:txBody>
            <a:bodyPr wrap="square" rtlCol="0">
              <a:spAutoFit/>
            </a:bodyPr>
            <a:lstStyle/>
            <a:p>
              <a:r>
                <a:rPr lang="en-US" sz="1600" dirty="0" smtClean="0"/>
                <a:t>4.72</a:t>
              </a:r>
              <a:endParaRPr lang="en-US" sz="1600" dirty="0"/>
            </a:p>
          </p:txBody>
        </p:sp>
      </p:grpSp>
      <p:sp>
        <p:nvSpPr>
          <p:cNvPr id="46" name="TextBox 45"/>
          <p:cNvSpPr txBox="1"/>
          <p:nvPr/>
        </p:nvSpPr>
        <p:spPr>
          <a:xfrm>
            <a:off x="1" y="958036"/>
            <a:ext cx="8284806" cy="369332"/>
          </a:xfrm>
          <a:prstGeom prst="rect">
            <a:avLst/>
          </a:prstGeom>
          <a:noFill/>
        </p:spPr>
        <p:txBody>
          <a:bodyPr wrap="square" rtlCol="0">
            <a:spAutoFit/>
          </a:bodyPr>
          <a:lstStyle/>
          <a:p>
            <a:pPr algn="ctr"/>
            <a:r>
              <a:rPr lang="en-US" dirty="0" smtClean="0"/>
              <a:t>Mean Scores for Reasons Students Choose a College/University</a:t>
            </a:r>
            <a:endParaRPr lang="en-US" dirty="0"/>
          </a:p>
        </p:txBody>
      </p:sp>
      <p:grpSp>
        <p:nvGrpSpPr>
          <p:cNvPr id="8" name="Group 7"/>
          <p:cNvGrpSpPr/>
          <p:nvPr/>
        </p:nvGrpSpPr>
        <p:grpSpPr>
          <a:xfrm>
            <a:off x="6916114" y="1458064"/>
            <a:ext cx="2109496" cy="4536190"/>
            <a:chOff x="6916114" y="1473452"/>
            <a:chExt cx="2109496" cy="4536190"/>
          </a:xfrm>
        </p:grpSpPr>
        <p:sp>
          <p:nvSpPr>
            <p:cNvPr id="6" name="TextBox 5"/>
            <p:cNvSpPr txBox="1"/>
            <p:nvPr/>
          </p:nvSpPr>
          <p:spPr>
            <a:xfrm>
              <a:off x="6916114" y="1473452"/>
              <a:ext cx="2109496" cy="307777"/>
            </a:xfrm>
            <a:prstGeom prst="rect">
              <a:avLst/>
            </a:prstGeom>
            <a:noFill/>
          </p:spPr>
          <p:txBody>
            <a:bodyPr wrap="square" rtlCol="0">
              <a:spAutoFit/>
            </a:bodyPr>
            <a:lstStyle/>
            <a:p>
              <a:r>
                <a:rPr lang="en-US" sz="1400" b="1" dirty="0" smtClean="0"/>
                <a:t>Location – Out of Town</a:t>
              </a:r>
              <a:endParaRPr lang="en-US" sz="1400" b="1" dirty="0"/>
            </a:p>
          </p:txBody>
        </p:sp>
        <p:sp>
          <p:nvSpPr>
            <p:cNvPr id="47" name="TextBox 46"/>
            <p:cNvSpPr txBox="1"/>
            <p:nvPr/>
          </p:nvSpPr>
          <p:spPr>
            <a:xfrm>
              <a:off x="6916114" y="1751499"/>
              <a:ext cx="2109496" cy="307777"/>
            </a:xfrm>
            <a:prstGeom prst="rect">
              <a:avLst/>
            </a:prstGeom>
            <a:noFill/>
          </p:spPr>
          <p:txBody>
            <a:bodyPr wrap="square" rtlCol="0">
              <a:spAutoFit/>
            </a:bodyPr>
            <a:lstStyle/>
            <a:p>
              <a:r>
                <a:rPr lang="en-US" sz="1400" b="1" dirty="0" smtClean="0"/>
                <a:t>Programs Available</a:t>
              </a:r>
              <a:endParaRPr lang="en-US" sz="1400" b="1" dirty="0"/>
            </a:p>
          </p:txBody>
        </p:sp>
        <p:sp>
          <p:nvSpPr>
            <p:cNvPr id="48" name="TextBox 47"/>
            <p:cNvSpPr txBox="1"/>
            <p:nvPr/>
          </p:nvSpPr>
          <p:spPr>
            <a:xfrm>
              <a:off x="6916114" y="2033128"/>
              <a:ext cx="2109496" cy="307777"/>
            </a:xfrm>
            <a:prstGeom prst="rect">
              <a:avLst/>
            </a:prstGeom>
            <a:noFill/>
          </p:spPr>
          <p:txBody>
            <a:bodyPr wrap="square" rtlCol="0">
              <a:spAutoFit/>
            </a:bodyPr>
            <a:lstStyle/>
            <a:p>
              <a:r>
                <a:rPr lang="en-US" sz="1400" b="1" dirty="0" smtClean="0"/>
                <a:t>Overall Cost</a:t>
              </a:r>
              <a:endParaRPr lang="en-US" sz="1400" b="1" dirty="0"/>
            </a:p>
          </p:txBody>
        </p:sp>
        <p:sp>
          <p:nvSpPr>
            <p:cNvPr id="49" name="TextBox 48"/>
            <p:cNvSpPr txBox="1"/>
            <p:nvPr/>
          </p:nvSpPr>
          <p:spPr>
            <a:xfrm>
              <a:off x="6916114" y="2307740"/>
              <a:ext cx="2109496" cy="307777"/>
            </a:xfrm>
            <a:prstGeom prst="rect">
              <a:avLst/>
            </a:prstGeom>
            <a:noFill/>
          </p:spPr>
          <p:txBody>
            <a:bodyPr wrap="square" rtlCol="0">
              <a:spAutoFit/>
            </a:bodyPr>
            <a:lstStyle/>
            <a:p>
              <a:r>
                <a:rPr lang="en-US" sz="1400" b="1" dirty="0" smtClean="0"/>
                <a:t>Financial Aid Avail.</a:t>
              </a:r>
              <a:endParaRPr lang="en-US" sz="1400" b="1" dirty="0"/>
            </a:p>
          </p:txBody>
        </p:sp>
        <p:sp>
          <p:nvSpPr>
            <p:cNvPr id="50" name="TextBox 49"/>
            <p:cNvSpPr txBox="1"/>
            <p:nvPr/>
          </p:nvSpPr>
          <p:spPr>
            <a:xfrm>
              <a:off x="6916114" y="2588877"/>
              <a:ext cx="2109496" cy="307777"/>
            </a:xfrm>
            <a:prstGeom prst="rect">
              <a:avLst/>
            </a:prstGeom>
            <a:noFill/>
          </p:spPr>
          <p:txBody>
            <a:bodyPr wrap="square" rtlCol="0">
              <a:spAutoFit/>
            </a:bodyPr>
            <a:lstStyle/>
            <a:p>
              <a:r>
                <a:rPr lang="en-US" sz="1400" b="1" dirty="0" smtClean="0"/>
                <a:t>Post Grad </a:t>
              </a:r>
              <a:r>
                <a:rPr lang="en-US" sz="1400" b="1" dirty="0" err="1" smtClean="0"/>
                <a:t>Opps</a:t>
              </a:r>
              <a:r>
                <a:rPr lang="en-US" sz="1400" b="1" dirty="0" smtClean="0"/>
                <a:t>.</a:t>
              </a:r>
              <a:endParaRPr lang="en-US" sz="1400" b="1" dirty="0"/>
            </a:p>
          </p:txBody>
        </p:sp>
        <p:sp>
          <p:nvSpPr>
            <p:cNvPr id="51" name="TextBox 50"/>
            <p:cNvSpPr txBox="1"/>
            <p:nvPr/>
          </p:nvSpPr>
          <p:spPr>
            <a:xfrm>
              <a:off x="6916114" y="2881219"/>
              <a:ext cx="2109496" cy="307777"/>
            </a:xfrm>
            <a:prstGeom prst="rect">
              <a:avLst/>
            </a:prstGeom>
            <a:noFill/>
          </p:spPr>
          <p:txBody>
            <a:bodyPr wrap="square" rtlCol="0">
              <a:spAutoFit/>
            </a:bodyPr>
            <a:lstStyle/>
            <a:p>
              <a:r>
                <a:rPr lang="en-US" sz="1400" b="1" dirty="0" smtClean="0"/>
                <a:t>Location - Convenient</a:t>
              </a:r>
              <a:endParaRPr lang="en-US" sz="1400" b="1" dirty="0"/>
            </a:p>
          </p:txBody>
        </p:sp>
        <p:sp>
          <p:nvSpPr>
            <p:cNvPr id="52" name="TextBox 51"/>
            <p:cNvSpPr txBox="1"/>
            <p:nvPr/>
          </p:nvSpPr>
          <p:spPr>
            <a:xfrm>
              <a:off x="6916114" y="3153819"/>
              <a:ext cx="2109496" cy="307777"/>
            </a:xfrm>
            <a:prstGeom prst="rect">
              <a:avLst/>
            </a:prstGeom>
            <a:noFill/>
          </p:spPr>
          <p:txBody>
            <a:bodyPr wrap="square" rtlCol="0">
              <a:spAutoFit/>
            </a:bodyPr>
            <a:lstStyle/>
            <a:p>
              <a:r>
                <a:rPr lang="en-US" sz="1400" b="1" dirty="0" smtClean="0"/>
                <a:t>Reputation - Instructors</a:t>
              </a:r>
              <a:endParaRPr lang="en-US" sz="1400" b="1" dirty="0"/>
            </a:p>
          </p:txBody>
        </p:sp>
        <p:sp>
          <p:nvSpPr>
            <p:cNvPr id="53" name="TextBox 52"/>
            <p:cNvSpPr txBox="1"/>
            <p:nvPr/>
          </p:nvSpPr>
          <p:spPr>
            <a:xfrm>
              <a:off x="6916114" y="3444328"/>
              <a:ext cx="2109496" cy="307777"/>
            </a:xfrm>
            <a:prstGeom prst="rect">
              <a:avLst/>
            </a:prstGeom>
            <a:noFill/>
          </p:spPr>
          <p:txBody>
            <a:bodyPr wrap="square" rtlCol="0">
              <a:spAutoFit/>
            </a:bodyPr>
            <a:lstStyle/>
            <a:p>
              <a:r>
                <a:rPr lang="en-US" sz="1400" b="1" dirty="0" smtClean="0"/>
                <a:t>Reputation - School</a:t>
              </a:r>
              <a:endParaRPr lang="en-US" sz="1400" b="1" dirty="0"/>
            </a:p>
          </p:txBody>
        </p:sp>
        <p:sp>
          <p:nvSpPr>
            <p:cNvPr id="54" name="TextBox 53"/>
            <p:cNvSpPr txBox="1"/>
            <p:nvPr/>
          </p:nvSpPr>
          <p:spPr>
            <a:xfrm>
              <a:off x="6916114" y="3726627"/>
              <a:ext cx="2109496" cy="307777"/>
            </a:xfrm>
            <a:prstGeom prst="rect">
              <a:avLst/>
            </a:prstGeom>
            <a:noFill/>
          </p:spPr>
          <p:txBody>
            <a:bodyPr wrap="square" rtlCol="0">
              <a:spAutoFit/>
            </a:bodyPr>
            <a:lstStyle/>
            <a:p>
              <a:r>
                <a:rPr lang="en-US" sz="1400" b="1" dirty="0" smtClean="0"/>
                <a:t>Recommendations</a:t>
              </a:r>
              <a:endParaRPr lang="en-US" sz="1400" b="1" dirty="0"/>
            </a:p>
          </p:txBody>
        </p:sp>
        <p:sp>
          <p:nvSpPr>
            <p:cNvPr id="55" name="TextBox 54"/>
            <p:cNvSpPr txBox="1"/>
            <p:nvPr/>
          </p:nvSpPr>
          <p:spPr>
            <a:xfrm>
              <a:off x="6916114" y="3997940"/>
              <a:ext cx="2109496" cy="307777"/>
            </a:xfrm>
            <a:prstGeom prst="rect">
              <a:avLst/>
            </a:prstGeom>
            <a:noFill/>
          </p:spPr>
          <p:txBody>
            <a:bodyPr wrap="square" rtlCol="0">
              <a:spAutoFit/>
            </a:bodyPr>
            <a:lstStyle/>
            <a:p>
              <a:r>
                <a:rPr lang="en-US" sz="1400" b="1" dirty="0" smtClean="0"/>
                <a:t>Social Atmosphere</a:t>
              </a:r>
              <a:endParaRPr lang="en-US" sz="1400" b="1" dirty="0"/>
            </a:p>
          </p:txBody>
        </p:sp>
        <p:sp>
          <p:nvSpPr>
            <p:cNvPr id="56" name="TextBox 55"/>
            <p:cNvSpPr txBox="1"/>
            <p:nvPr/>
          </p:nvSpPr>
          <p:spPr>
            <a:xfrm>
              <a:off x="6916114" y="4290434"/>
              <a:ext cx="2109496" cy="307777"/>
            </a:xfrm>
            <a:prstGeom prst="rect">
              <a:avLst/>
            </a:prstGeom>
            <a:noFill/>
          </p:spPr>
          <p:txBody>
            <a:bodyPr wrap="square" rtlCol="0">
              <a:spAutoFit/>
            </a:bodyPr>
            <a:lstStyle/>
            <a:p>
              <a:r>
                <a:rPr lang="en-US" sz="1400" b="1" dirty="0" smtClean="0"/>
                <a:t>Extracurricular Acts.</a:t>
              </a:r>
              <a:endParaRPr lang="en-US" sz="1400" b="1" dirty="0"/>
            </a:p>
          </p:txBody>
        </p:sp>
        <p:sp>
          <p:nvSpPr>
            <p:cNvPr id="57" name="TextBox 56"/>
            <p:cNvSpPr txBox="1"/>
            <p:nvPr/>
          </p:nvSpPr>
          <p:spPr>
            <a:xfrm>
              <a:off x="6916114" y="4565929"/>
              <a:ext cx="2109496" cy="307777"/>
            </a:xfrm>
            <a:prstGeom prst="rect">
              <a:avLst/>
            </a:prstGeom>
            <a:noFill/>
          </p:spPr>
          <p:txBody>
            <a:bodyPr wrap="square" rtlCol="0">
              <a:spAutoFit/>
            </a:bodyPr>
            <a:lstStyle/>
            <a:p>
              <a:r>
                <a:rPr lang="en-US" sz="1400" b="1" dirty="0" smtClean="0"/>
                <a:t>Athletics</a:t>
              </a:r>
              <a:endParaRPr lang="en-US" sz="1400" b="1" dirty="0"/>
            </a:p>
          </p:txBody>
        </p:sp>
        <p:sp>
          <p:nvSpPr>
            <p:cNvPr id="58" name="TextBox 57"/>
            <p:cNvSpPr txBox="1"/>
            <p:nvPr/>
          </p:nvSpPr>
          <p:spPr>
            <a:xfrm>
              <a:off x="6916114" y="4845449"/>
              <a:ext cx="2109496" cy="307777"/>
            </a:xfrm>
            <a:prstGeom prst="rect">
              <a:avLst/>
            </a:prstGeom>
            <a:noFill/>
          </p:spPr>
          <p:txBody>
            <a:bodyPr wrap="square" rtlCol="0">
              <a:spAutoFit/>
            </a:bodyPr>
            <a:lstStyle/>
            <a:p>
              <a:r>
                <a:rPr lang="en-US" sz="1400" b="1" dirty="0" smtClean="0"/>
                <a:t>Friends Attending</a:t>
              </a:r>
              <a:endParaRPr lang="en-US" sz="1400" b="1" dirty="0"/>
            </a:p>
          </p:txBody>
        </p:sp>
        <p:sp>
          <p:nvSpPr>
            <p:cNvPr id="59" name="TextBox 58"/>
            <p:cNvSpPr txBox="1"/>
            <p:nvPr/>
          </p:nvSpPr>
          <p:spPr>
            <a:xfrm>
              <a:off x="6916114" y="5138755"/>
              <a:ext cx="2109496" cy="307777"/>
            </a:xfrm>
            <a:prstGeom prst="rect">
              <a:avLst/>
            </a:prstGeom>
            <a:noFill/>
          </p:spPr>
          <p:txBody>
            <a:bodyPr wrap="square" rtlCol="0">
              <a:spAutoFit/>
            </a:bodyPr>
            <a:lstStyle/>
            <a:p>
              <a:r>
                <a:rPr lang="en-US" sz="1400" b="1" dirty="0" smtClean="0"/>
                <a:t>Intangibles</a:t>
              </a:r>
              <a:endParaRPr lang="en-US" sz="1400" b="1" dirty="0"/>
            </a:p>
          </p:txBody>
        </p:sp>
        <p:sp>
          <p:nvSpPr>
            <p:cNvPr id="60" name="TextBox 59"/>
            <p:cNvSpPr txBox="1"/>
            <p:nvPr/>
          </p:nvSpPr>
          <p:spPr>
            <a:xfrm>
              <a:off x="6916114" y="5430298"/>
              <a:ext cx="2109496" cy="307777"/>
            </a:xfrm>
            <a:prstGeom prst="rect">
              <a:avLst/>
            </a:prstGeom>
            <a:noFill/>
          </p:spPr>
          <p:txBody>
            <a:bodyPr wrap="square" rtlCol="0">
              <a:spAutoFit/>
            </a:bodyPr>
            <a:lstStyle/>
            <a:p>
              <a:r>
                <a:rPr lang="en-US" sz="1400" b="1" dirty="0" smtClean="0"/>
                <a:t>Technology Available</a:t>
              </a:r>
              <a:endParaRPr lang="en-US" sz="1400" b="1" dirty="0"/>
            </a:p>
          </p:txBody>
        </p:sp>
        <p:sp>
          <p:nvSpPr>
            <p:cNvPr id="61" name="TextBox 60"/>
            <p:cNvSpPr txBox="1"/>
            <p:nvPr/>
          </p:nvSpPr>
          <p:spPr>
            <a:xfrm>
              <a:off x="6916114" y="5701865"/>
              <a:ext cx="2109496" cy="307777"/>
            </a:xfrm>
            <a:prstGeom prst="rect">
              <a:avLst/>
            </a:prstGeom>
            <a:noFill/>
          </p:spPr>
          <p:txBody>
            <a:bodyPr wrap="square" rtlCol="0">
              <a:spAutoFit/>
            </a:bodyPr>
            <a:lstStyle/>
            <a:p>
              <a:r>
                <a:rPr lang="en-US" sz="1400" b="1" dirty="0" smtClean="0"/>
                <a:t>Selectivity</a:t>
              </a:r>
              <a:endParaRPr lang="en-US" sz="1400" b="1" dirty="0"/>
            </a:p>
          </p:txBody>
        </p:sp>
      </p:grpSp>
      <p:grpSp>
        <p:nvGrpSpPr>
          <p:cNvPr id="80" name="Group 79"/>
          <p:cNvGrpSpPr/>
          <p:nvPr/>
        </p:nvGrpSpPr>
        <p:grpSpPr>
          <a:xfrm>
            <a:off x="9825709" y="1142701"/>
            <a:ext cx="748004" cy="4879057"/>
            <a:chOff x="7574902" y="1098224"/>
            <a:chExt cx="748004" cy="4879057"/>
          </a:xfrm>
        </p:grpSpPr>
        <p:sp>
          <p:nvSpPr>
            <p:cNvPr id="81" name="TextBox 80"/>
            <p:cNvSpPr txBox="1"/>
            <p:nvPr/>
          </p:nvSpPr>
          <p:spPr>
            <a:xfrm>
              <a:off x="7574902" y="1098224"/>
              <a:ext cx="748004" cy="369332"/>
            </a:xfrm>
            <a:prstGeom prst="rect">
              <a:avLst/>
            </a:prstGeom>
            <a:noFill/>
          </p:spPr>
          <p:txBody>
            <a:bodyPr wrap="square" rtlCol="0">
              <a:spAutoFit/>
            </a:bodyPr>
            <a:lstStyle/>
            <a:p>
              <a:r>
                <a:rPr lang="en-US" dirty="0" err="1" smtClean="0">
                  <a:solidFill>
                    <a:schemeClr val="accent6">
                      <a:lumMod val="75000"/>
                    </a:schemeClr>
                  </a:solidFill>
                </a:rPr>
                <a:t>SpgT</a:t>
              </a:r>
              <a:r>
                <a:rPr lang="en-US" dirty="0" smtClean="0">
                  <a:solidFill>
                    <a:schemeClr val="accent6">
                      <a:lumMod val="75000"/>
                    </a:schemeClr>
                  </a:solidFill>
                </a:rPr>
                <a:t>.</a:t>
              </a:r>
              <a:endParaRPr lang="en-US" dirty="0">
                <a:solidFill>
                  <a:schemeClr val="accent6">
                    <a:lumMod val="75000"/>
                  </a:schemeClr>
                </a:solidFill>
              </a:endParaRPr>
            </a:p>
          </p:txBody>
        </p:sp>
        <p:sp>
          <p:nvSpPr>
            <p:cNvPr id="82" name="TextBox 81"/>
            <p:cNvSpPr txBox="1"/>
            <p:nvPr/>
          </p:nvSpPr>
          <p:spPr>
            <a:xfrm>
              <a:off x="7651102" y="1413587"/>
              <a:ext cx="671804" cy="338554"/>
            </a:xfrm>
            <a:prstGeom prst="rect">
              <a:avLst/>
            </a:prstGeom>
            <a:noFill/>
          </p:spPr>
          <p:txBody>
            <a:bodyPr wrap="square" rtlCol="0">
              <a:spAutoFit/>
            </a:bodyPr>
            <a:lstStyle/>
            <a:p>
              <a:r>
                <a:rPr lang="en-US" sz="1600" dirty="0" smtClean="0">
                  <a:solidFill>
                    <a:schemeClr val="accent6">
                      <a:lumMod val="75000"/>
                    </a:schemeClr>
                  </a:solidFill>
                </a:rPr>
                <a:t>4.26</a:t>
              </a:r>
              <a:endParaRPr lang="en-US" sz="1600" dirty="0">
                <a:solidFill>
                  <a:schemeClr val="accent6">
                    <a:lumMod val="75000"/>
                  </a:schemeClr>
                </a:solidFill>
              </a:endParaRPr>
            </a:p>
          </p:txBody>
        </p:sp>
        <p:sp>
          <p:nvSpPr>
            <p:cNvPr id="83" name="TextBox 82"/>
            <p:cNvSpPr txBox="1"/>
            <p:nvPr/>
          </p:nvSpPr>
          <p:spPr>
            <a:xfrm>
              <a:off x="7651102" y="1689363"/>
              <a:ext cx="671804" cy="338554"/>
            </a:xfrm>
            <a:prstGeom prst="rect">
              <a:avLst/>
            </a:prstGeom>
            <a:noFill/>
          </p:spPr>
          <p:txBody>
            <a:bodyPr wrap="square" rtlCol="0">
              <a:spAutoFit/>
            </a:bodyPr>
            <a:lstStyle/>
            <a:p>
              <a:r>
                <a:rPr lang="en-US" sz="1600" dirty="0" smtClean="0">
                  <a:solidFill>
                    <a:schemeClr val="accent6">
                      <a:lumMod val="75000"/>
                    </a:schemeClr>
                  </a:solidFill>
                </a:rPr>
                <a:t>5.57</a:t>
              </a:r>
              <a:endParaRPr lang="en-US" sz="1600" dirty="0">
                <a:solidFill>
                  <a:schemeClr val="accent6">
                    <a:lumMod val="75000"/>
                  </a:schemeClr>
                </a:solidFill>
              </a:endParaRPr>
            </a:p>
          </p:txBody>
        </p:sp>
        <p:sp>
          <p:nvSpPr>
            <p:cNvPr id="84" name="TextBox 83"/>
            <p:cNvSpPr txBox="1"/>
            <p:nvPr/>
          </p:nvSpPr>
          <p:spPr>
            <a:xfrm>
              <a:off x="7651102" y="1972410"/>
              <a:ext cx="671804" cy="338554"/>
            </a:xfrm>
            <a:prstGeom prst="rect">
              <a:avLst/>
            </a:prstGeom>
            <a:noFill/>
          </p:spPr>
          <p:txBody>
            <a:bodyPr wrap="square" rtlCol="0">
              <a:spAutoFit/>
            </a:bodyPr>
            <a:lstStyle/>
            <a:p>
              <a:r>
                <a:rPr lang="en-US" sz="1600" dirty="0" smtClean="0">
                  <a:solidFill>
                    <a:schemeClr val="accent6">
                      <a:lumMod val="75000"/>
                    </a:schemeClr>
                  </a:solidFill>
                </a:rPr>
                <a:t>6.16</a:t>
              </a:r>
              <a:endParaRPr lang="en-US" sz="1600" dirty="0">
                <a:solidFill>
                  <a:schemeClr val="accent6">
                    <a:lumMod val="75000"/>
                  </a:schemeClr>
                </a:solidFill>
              </a:endParaRPr>
            </a:p>
          </p:txBody>
        </p:sp>
        <p:sp>
          <p:nvSpPr>
            <p:cNvPr id="85" name="TextBox 84"/>
            <p:cNvSpPr txBox="1"/>
            <p:nvPr/>
          </p:nvSpPr>
          <p:spPr>
            <a:xfrm>
              <a:off x="7651102" y="2247875"/>
              <a:ext cx="671804" cy="338554"/>
            </a:xfrm>
            <a:prstGeom prst="rect">
              <a:avLst/>
            </a:prstGeom>
            <a:noFill/>
          </p:spPr>
          <p:txBody>
            <a:bodyPr wrap="square" rtlCol="0">
              <a:spAutoFit/>
            </a:bodyPr>
            <a:lstStyle/>
            <a:p>
              <a:r>
                <a:rPr lang="en-US" sz="1600" dirty="0" smtClean="0">
                  <a:solidFill>
                    <a:schemeClr val="accent6">
                      <a:lumMod val="75000"/>
                    </a:schemeClr>
                  </a:solidFill>
                </a:rPr>
                <a:t>5.53</a:t>
              </a:r>
              <a:endParaRPr lang="en-US" sz="1600" dirty="0">
                <a:solidFill>
                  <a:schemeClr val="accent6">
                    <a:lumMod val="75000"/>
                  </a:schemeClr>
                </a:solidFill>
              </a:endParaRPr>
            </a:p>
          </p:txBody>
        </p:sp>
        <p:sp>
          <p:nvSpPr>
            <p:cNvPr id="86" name="TextBox 85"/>
            <p:cNvSpPr txBox="1"/>
            <p:nvPr/>
          </p:nvSpPr>
          <p:spPr>
            <a:xfrm>
              <a:off x="7651102" y="2529119"/>
              <a:ext cx="671804" cy="338554"/>
            </a:xfrm>
            <a:prstGeom prst="rect">
              <a:avLst/>
            </a:prstGeom>
            <a:noFill/>
          </p:spPr>
          <p:txBody>
            <a:bodyPr wrap="square" rtlCol="0">
              <a:spAutoFit/>
            </a:bodyPr>
            <a:lstStyle/>
            <a:p>
              <a:r>
                <a:rPr lang="en-US" sz="1600" dirty="0" smtClean="0">
                  <a:solidFill>
                    <a:schemeClr val="accent6">
                      <a:lumMod val="75000"/>
                    </a:schemeClr>
                  </a:solidFill>
                </a:rPr>
                <a:t>5.95</a:t>
              </a:r>
              <a:endParaRPr lang="en-US" sz="1600" dirty="0">
                <a:solidFill>
                  <a:schemeClr val="accent6">
                    <a:lumMod val="75000"/>
                  </a:schemeClr>
                </a:solidFill>
              </a:endParaRPr>
            </a:p>
          </p:txBody>
        </p:sp>
        <p:sp>
          <p:nvSpPr>
            <p:cNvPr id="87" name="TextBox 86"/>
            <p:cNvSpPr txBox="1"/>
            <p:nvPr/>
          </p:nvSpPr>
          <p:spPr>
            <a:xfrm>
              <a:off x="7651102" y="2826374"/>
              <a:ext cx="671804" cy="338554"/>
            </a:xfrm>
            <a:prstGeom prst="rect">
              <a:avLst/>
            </a:prstGeom>
            <a:noFill/>
          </p:spPr>
          <p:txBody>
            <a:bodyPr wrap="square" rtlCol="0">
              <a:spAutoFit/>
            </a:bodyPr>
            <a:lstStyle/>
            <a:p>
              <a:r>
                <a:rPr lang="en-US" sz="1600" dirty="0" smtClean="0">
                  <a:solidFill>
                    <a:schemeClr val="accent6">
                      <a:lumMod val="75000"/>
                    </a:schemeClr>
                  </a:solidFill>
                </a:rPr>
                <a:t>5.47</a:t>
              </a:r>
              <a:endParaRPr lang="en-US" sz="1600" dirty="0">
                <a:solidFill>
                  <a:schemeClr val="accent6">
                    <a:lumMod val="75000"/>
                  </a:schemeClr>
                </a:solidFill>
              </a:endParaRPr>
            </a:p>
          </p:txBody>
        </p:sp>
        <p:sp>
          <p:nvSpPr>
            <p:cNvPr id="88" name="TextBox 87"/>
            <p:cNvSpPr txBox="1"/>
            <p:nvPr/>
          </p:nvSpPr>
          <p:spPr>
            <a:xfrm>
              <a:off x="7651102" y="3098287"/>
              <a:ext cx="671804" cy="338554"/>
            </a:xfrm>
            <a:prstGeom prst="rect">
              <a:avLst/>
            </a:prstGeom>
            <a:noFill/>
          </p:spPr>
          <p:txBody>
            <a:bodyPr wrap="square" rtlCol="0">
              <a:spAutoFit/>
            </a:bodyPr>
            <a:lstStyle/>
            <a:p>
              <a:r>
                <a:rPr lang="en-US" sz="1600" dirty="0" smtClean="0">
                  <a:solidFill>
                    <a:schemeClr val="accent6">
                      <a:lumMod val="75000"/>
                    </a:schemeClr>
                  </a:solidFill>
                </a:rPr>
                <a:t>5.37</a:t>
              </a:r>
              <a:endParaRPr lang="en-US" sz="1600" dirty="0">
                <a:solidFill>
                  <a:schemeClr val="accent6">
                    <a:lumMod val="75000"/>
                  </a:schemeClr>
                </a:solidFill>
              </a:endParaRPr>
            </a:p>
          </p:txBody>
        </p:sp>
        <p:sp>
          <p:nvSpPr>
            <p:cNvPr id="89" name="TextBox 88"/>
            <p:cNvSpPr txBox="1"/>
            <p:nvPr/>
          </p:nvSpPr>
          <p:spPr>
            <a:xfrm>
              <a:off x="7651102" y="3384463"/>
              <a:ext cx="671804" cy="338554"/>
            </a:xfrm>
            <a:prstGeom prst="rect">
              <a:avLst/>
            </a:prstGeom>
            <a:noFill/>
          </p:spPr>
          <p:txBody>
            <a:bodyPr wrap="square" rtlCol="0">
              <a:spAutoFit/>
            </a:bodyPr>
            <a:lstStyle/>
            <a:p>
              <a:r>
                <a:rPr lang="en-US" sz="1600" dirty="0" smtClean="0">
                  <a:solidFill>
                    <a:schemeClr val="accent6">
                      <a:lumMod val="75000"/>
                    </a:schemeClr>
                  </a:solidFill>
                </a:rPr>
                <a:t>4.95</a:t>
              </a:r>
              <a:endParaRPr lang="en-US" sz="1600" dirty="0">
                <a:solidFill>
                  <a:schemeClr val="accent6">
                    <a:lumMod val="75000"/>
                  </a:schemeClr>
                </a:solidFill>
              </a:endParaRPr>
            </a:p>
          </p:txBody>
        </p:sp>
        <p:sp>
          <p:nvSpPr>
            <p:cNvPr id="90" name="TextBox 89"/>
            <p:cNvSpPr txBox="1"/>
            <p:nvPr/>
          </p:nvSpPr>
          <p:spPr>
            <a:xfrm>
              <a:off x="7651102" y="3669967"/>
              <a:ext cx="671804" cy="338554"/>
            </a:xfrm>
            <a:prstGeom prst="rect">
              <a:avLst/>
            </a:prstGeom>
            <a:noFill/>
          </p:spPr>
          <p:txBody>
            <a:bodyPr wrap="square" rtlCol="0">
              <a:spAutoFit/>
            </a:bodyPr>
            <a:lstStyle/>
            <a:p>
              <a:r>
                <a:rPr lang="en-US" sz="1600" dirty="0" smtClean="0">
                  <a:solidFill>
                    <a:schemeClr val="accent6">
                      <a:lumMod val="75000"/>
                    </a:schemeClr>
                  </a:solidFill>
                </a:rPr>
                <a:t>4.37</a:t>
              </a:r>
              <a:endParaRPr lang="en-US" sz="1600" dirty="0">
                <a:solidFill>
                  <a:schemeClr val="accent6">
                    <a:lumMod val="75000"/>
                  </a:schemeClr>
                </a:solidFill>
              </a:endParaRPr>
            </a:p>
          </p:txBody>
        </p:sp>
        <p:sp>
          <p:nvSpPr>
            <p:cNvPr id="91" name="TextBox 90"/>
            <p:cNvSpPr txBox="1"/>
            <p:nvPr/>
          </p:nvSpPr>
          <p:spPr>
            <a:xfrm>
              <a:off x="7651102" y="3940555"/>
              <a:ext cx="671804" cy="338554"/>
            </a:xfrm>
            <a:prstGeom prst="rect">
              <a:avLst/>
            </a:prstGeom>
            <a:noFill/>
          </p:spPr>
          <p:txBody>
            <a:bodyPr wrap="square" rtlCol="0">
              <a:spAutoFit/>
            </a:bodyPr>
            <a:lstStyle/>
            <a:p>
              <a:r>
                <a:rPr lang="en-US" sz="1600" dirty="0" smtClean="0">
                  <a:solidFill>
                    <a:schemeClr val="accent6">
                      <a:lumMod val="75000"/>
                    </a:schemeClr>
                  </a:solidFill>
                </a:rPr>
                <a:t>4.58</a:t>
              </a:r>
              <a:endParaRPr lang="en-US" sz="1600" dirty="0">
                <a:solidFill>
                  <a:schemeClr val="accent6">
                    <a:lumMod val="75000"/>
                  </a:schemeClr>
                </a:solidFill>
              </a:endParaRPr>
            </a:p>
          </p:txBody>
        </p:sp>
        <p:sp>
          <p:nvSpPr>
            <p:cNvPr id="92" name="TextBox 91"/>
            <p:cNvSpPr txBox="1"/>
            <p:nvPr/>
          </p:nvSpPr>
          <p:spPr>
            <a:xfrm>
              <a:off x="7651102" y="4230569"/>
              <a:ext cx="671804" cy="338554"/>
            </a:xfrm>
            <a:prstGeom prst="rect">
              <a:avLst/>
            </a:prstGeom>
            <a:noFill/>
          </p:spPr>
          <p:txBody>
            <a:bodyPr wrap="square" rtlCol="0">
              <a:spAutoFit/>
            </a:bodyPr>
            <a:lstStyle/>
            <a:p>
              <a:r>
                <a:rPr lang="en-US" sz="1600" dirty="0" smtClean="0">
                  <a:solidFill>
                    <a:schemeClr val="accent6">
                      <a:lumMod val="75000"/>
                    </a:schemeClr>
                  </a:solidFill>
                </a:rPr>
                <a:t>3.95</a:t>
              </a:r>
              <a:endParaRPr lang="en-US" sz="1600" dirty="0">
                <a:solidFill>
                  <a:schemeClr val="accent6">
                    <a:lumMod val="75000"/>
                  </a:schemeClr>
                </a:solidFill>
              </a:endParaRPr>
            </a:p>
          </p:txBody>
        </p:sp>
        <p:sp>
          <p:nvSpPr>
            <p:cNvPr id="93" name="TextBox 92"/>
            <p:cNvSpPr txBox="1"/>
            <p:nvPr/>
          </p:nvSpPr>
          <p:spPr>
            <a:xfrm>
              <a:off x="7651102" y="4509722"/>
              <a:ext cx="671804" cy="338554"/>
            </a:xfrm>
            <a:prstGeom prst="rect">
              <a:avLst/>
            </a:prstGeom>
            <a:noFill/>
          </p:spPr>
          <p:txBody>
            <a:bodyPr wrap="square" rtlCol="0">
              <a:spAutoFit/>
            </a:bodyPr>
            <a:lstStyle/>
            <a:p>
              <a:r>
                <a:rPr lang="en-US" sz="1600" dirty="0" smtClean="0">
                  <a:solidFill>
                    <a:schemeClr val="accent6">
                      <a:lumMod val="75000"/>
                    </a:schemeClr>
                  </a:solidFill>
                </a:rPr>
                <a:t>2.95</a:t>
              </a:r>
              <a:endParaRPr lang="en-US" sz="1600" dirty="0">
                <a:solidFill>
                  <a:schemeClr val="accent6">
                    <a:lumMod val="75000"/>
                  </a:schemeClr>
                </a:solidFill>
              </a:endParaRPr>
            </a:p>
          </p:txBody>
        </p:sp>
        <p:sp>
          <p:nvSpPr>
            <p:cNvPr id="94" name="TextBox 93"/>
            <p:cNvSpPr txBox="1"/>
            <p:nvPr/>
          </p:nvSpPr>
          <p:spPr>
            <a:xfrm>
              <a:off x="7651102" y="4789641"/>
              <a:ext cx="671804" cy="338554"/>
            </a:xfrm>
            <a:prstGeom prst="rect">
              <a:avLst/>
            </a:prstGeom>
            <a:noFill/>
          </p:spPr>
          <p:txBody>
            <a:bodyPr wrap="square" rtlCol="0">
              <a:spAutoFit/>
            </a:bodyPr>
            <a:lstStyle/>
            <a:p>
              <a:r>
                <a:rPr lang="en-US" sz="1600" dirty="0" smtClean="0">
                  <a:solidFill>
                    <a:schemeClr val="accent6">
                      <a:lumMod val="75000"/>
                    </a:schemeClr>
                  </a:solidFill>
                </a:rPr>
                <a:t>3.84</a:t>
              </a:r>
              <a:endParaRPr lang="en-US" sz="1600" dirty="0">
                <a:solidFill>
                  <a:schemeClr val="accent6">
                    <a:lumMod val="75000"/>
                  </a:schemeClr>
                </a:solidFill>
              </a:endParaRPr>
            </a:p>
          </p:txBody>
        </p:sp>
        <p:sp>
          <p:nvSpPr>
            <p:cNvPr id="95" name="TextBox 94"/>
            <p:cNvSpPr txBox="1"/>
            <p:nvPr/>
          </p:nvSpPr>
          <p:spPr>
            <a:xfrm>
              <a:off x="7651102" y="5078890"/>
              <a:ext cx="671804" cy="338554"/>
            </a:xfrm>
            <a:prstGeom prst="rect">
              <a:avLst/>
            </a:prstGeom>
            <a:noFill/>
          </p:spPr>
          <p:txBody>
            <a:bodyPr wrap="square" rtlCol="0">
              <a:spAutoFit/>
            </a:bodyPr>
            <a:lstStyle/>
            <a:p>
              <a:r>
                <a:rPr lang="en-US" sz="1600" dirty="0" smtClean="0">
                  <a:solidFill>
                    <a:schemeClr val="accent6">
                      <a:lumMod val="75000"/>
                    </a:schemeClr>
                  </a:solidFill>
                </a:rPr>
                <a:t>5.00</a:t>
              </a:r>
              <a:endParaRPr lang="en-US" sz="1600" dirty="0">
                <a:solidFill>
                  <a:schemeClr val="accent6">
                    <a:lumMod val="75000"/>
                  </a:schemeClr>
                </a:solidFill>
              </a:endParaRPr>
            </a:p>
          </p:txBody>
        </p:sp>
        <p:sp>
          <p:nvSpPr>
            <p:cNvPr id="96" name="TextBox 95"/>
            <p:cNvSpPr txBox="1"/>
            <p:nvPr/>
          </p:nvSpPr>
          <p:spPr>
            <a:xfrm>
              <a:off x="7651102" y="5368139"/>
              <a:ext cx="671804" cy="338554"/>
            </a:xfrm>
            <a:prstGeom prst="rect">
              <a:avLst/>
            </a:prstGeom>
            <a:noFill/>
          </p:spPr>
          <p:txBody>
            <a:bodyPr wrap="square" rtlCol="0">
              <a:spAutoFit/>
            </a:bodyPr>
            <a:lstStyle/>
            <a:p>
              <a:r>
                <a:rPr lang="en-US" sz="1600" dirty="0" smtClean="0">
                  <a:solidFill>
                    <a:schemeClr val="accent6">
                      <a:lumMod val="75000"/>
                    </a:schemeClr>
                  </a:solidFill>
                </a:rPr>
                <a:t>5.26</a:t>
              </a:r>
              <a:endParaRPr lang="en-US" sz="1600" dirty="0">
                <a:solidFill>
                  <a:schemeClr val="accent6">
                    <a:lumMod val="75000"/>
                  </a:schemeClr>
                </a:solidFill>
              </a:endParaRPr>
            </a:p>
          </p:txBody>
        </p:sp>
        <p:sp>
          <p:nvSpPr>
            <p:cNvPr id="97" name="TextBox 96"/>
            <p:cNvSpPr txBox="1"/>
            <p:nvPr/>
          </p:nvSpPr>
          <p:spPr>
            <a:xfrm>
              <a:off x="7651102" y="5638727"/>
              <a:ext cx="671804" cy="338554"/>
            </a:xfrm>
            <a:prstGeom prst="rect">
              <a:avLst/>
            </a:prstGeom>
            <a:noFill/>
          </p:spPr>
          <p:txBody>
            <a:bodyPr wrap="square" rtlCol="0">
              <a:spAutoFit/>
            </a:bodyPr>
            <a:lstStyle/>
            <a:p>
              <a:r>
                <a:rPr lang="en-US" sz="1600" dirty="0" smtClean="0">
                  <a:solidFill>
                    <a:schemeClr val="accent6">
                      <a:lumMod val="75000"/>
                    </a:schemeClr>
                  </a:solidFill>
                </a:rPr>
                <a:t>4.95</a:t>
              </a:r>
              <a:endParaRPr lang="en-US" sz="1600" dirty="0">
                <a:solidFill>
                  <a:schemeClr val="accent6">
                    <a:lumMod val="75000"/>
                  </a:schemeClr>
                </a:solidFill>
              </a:endParaRPr>
            </a:p>
          </p:txBody>
        </p:sp>
      </p:grpSp>
      <p:pic>
        <p:nvPicPr>
          <p:cNvPr id="4" name="Picture 3"/>
          <p:cNvPicPr>
            <a:picLocks noChangeAspect="1"/>
          </p:cNvPicPr>
          <p:nvPr/>
        </p:nvPicPr>
        <p:blipFill>
          <a:blip r:embed="rId3"/>
          <a:stretch>
            <a:fillRect/>
          </a:stretch>
        </p:blipFill>
        <p:spPr>
          <a:xfrm>
            <a:off x="39279" y="1458064"/>
            <a:ext cx="6805923" cy="5372547"/>
          </a:xfrm>
          <a:prstGeom prst="rect">
            <a:avLst/>
          </a:prstGeom>
        </p:spPr>
      </p:pic>
      <p:pic>
        <p:nvPicPr>
          <p:cNvPr id="9" name="Picture 8"/>
          <p:cNvPicPr>
            <a:picLocks noChangeAspect="1"/>
          </p:cNvPicPr>
          <p:nvPr/>
        </p:nvPicPr>
        <p:blipFill>
          <a:blip r:embed="rId4"/>
          <a:stretch>
            <a:fillRect/>
          </a:stretch>
        </p:blipFill>
        <p:spPr>
          <a:xfrm>
            <a:off x="39279" y="1471442"/>
            <a:ext cx="6805923" cy="5367315"/>
          </a:xfrm>
          <a:prstGeom prst="rect">
            <a:avLst/>
          </a:prstGeom>
        </p:spPr>
      </p:pic>
    </p:spTree>
    <p:extLst>
      <p:ext uri="{BB962C8B-B14F-4D97-AF65-F5344CB8AC3E}">
        <p14:creationId xmlns:p14="http://schemas.microsoft.com/office/powerpoint/2010/main" val="237007179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circle(in)">
                                      <p:cBhvr>
                                        <p:cTn id="7" dur="1000"/>
                                        <p:tgtEl>
                                          <p:spTgt spid="4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46"/>
                                        </p:tgtEl>
                                        <p:attrNameLst>
                                          <p:attrName>style.visibility</p:attrName>
                                        </p:attrNameLst>
                                      </p:cBhvr>
                                      <p:to>
                                        <p:strVal val="visible"/>
                                      </p:to>
                                    </p:set>
                                    <p:animEffect transition="in" filter="randombar(horizontal)">
                                      <p:cBhvr>
                                        <p:cTn id="10" dur="500"/>
                                        <p:tgtEl>
                                          <p:spTgt spid="4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500"/>
                                        <p:tgtEl>
                                          <p:spTgt spid="9"/>
                                        </p:tgtEl>
                                      </p:cBhvr>
                                    </p:animEffect>
                                  </p:childTnLst>
                                </p:cTn>
                              </p:par>
                              <p:par>
                                <p:cTn id="16" presetID="22" presetClass="entr" presetSubtype="8" fill="hold" nodeType="withEffect">
                                  <p:stCondLst>
                                    <p:cond delay="0"/>
                                  </p:stCondLst>
                                  <p:childTnLst>
                                    <p:set>
                                      <p:cBhvr>
                                        <p:cTn id="17" dur="1" fill="hold">
                                          <p:stCondLst>
                                            <p:cond delay="0"/>
                                          </p:stCondLst>
                                        </p:cTn>
                                        <p:tgtEl>
                                          <p:spTgt spid="80"/>
                                        </p:tgtEl>
                                        <p:attrNameLst>
                                          <p:attrName>style.visibility</p:attrName>
                                        </p:attrNameLst>
                                      </p:cBhvr>
                                      <p:to>
                                        <p:strVal val="visible"/>
                                      </p:to>
                                    </p:set>
                                    <p:animEffect transition="in" filter="wipe(left)">
                                      <p:cBhvr>
                                        <p:cTn id="18"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004" y="364117"/>
            <a:ext cx="10955694" cy="1335855"/>
          </a:xfrm>
        </p:spPr>
        <p:txBody>
          <a:bodyPr>
            <a:normAutofit/>
          </a:bodyPr>
          <a:lstStyle/>
          <a:p>
            <a:r>
              <a:rPr lang="en-US" dirty="0" smtClean="0"/>
              <a:t>Results – Cont. Education: </a:t>
            </a:r>
            <a:br>
              <a:rPr lang="en-US" dirty="0" smtClean="0"/>
            </a:br>
            <a:r>
              <a:rPr lang="en-US" dirty="0" smtClean="0"/>
              <a:t>Scholarships</a:t>
            </a:r>
            <a:endParaRPr lang="en-US" dirty="0"/>
          </a:p>
        </p:txBody>
      </p:sp>
      <p:pic>
        <p:nvPicPr>
          <p:cNvPr id="3" name="Picture 2"/>
          <p:cNvPicPr>
            <a:picLocks noChangeAspect="1"/>
          </p:cNvPicPr>
          <p:nvPr/>
        </p:nvPicPr>
        <p:blipFill>
          <a:blip r:embed="rId3"/>
          <a:stretch>
            <a:fillRect/>
          </a:stretch>
        </p:blipFill>
        <p:spPr>
          <a:xfrm>
            <a:off x="230179" y="3323303"/>
            <a:ext cx="6597739" cy="3534697"/>
          </a:xfrm>
          <a:prstGeom prst="rect">
            <a:avLst/>
          </a:prstGeom>
        </p:spPr>
      </p:pic>
      <p:pic>
        <p:nvPicPr>
          <p:cNvPr id="4" name="Picture 3"/>
          <p:cNvPicPr>
            <a:picLocks noChangeAspect="1"/>
          </p:cNvPicPr>
          <p:nvPr/>
        </p:nvPicPr>
        <p:blipFill>
          <a:blip r:embed="rId4"/>
          <a:stretch>
            <a:fillRect/>
          </a:stretch>
        </p:blipFill>
        <p:spPr>
          <a:xfrm>
            <a:off x="6827918" y="167942"/>
            <a:ext cx="5279410" cy="3574601"/>
          </a:xfrm>
          <a:prstGeom prst="rect">
            <a:avLst/>
          </a:prstGeom>
        </p:spPr>
      </p:pic>
      <p:pic>
        <p:nvPicPr>
          <p:cNvPr id="5" name="Picture 4"/>
          <p:cNvPicPr>
            <a:picLocks noChangeAspect="1"/>
          </p:cNvPicPr>
          <p:nvPr/>
        </p:nvPicPr>
        <p:blipFill>
          <a:blip r:embed="rId5"/>
          <a:stretch>
            <a:fillRect/>
          </a:stretch>
        </p:blipFill>
        <p:spPr>
          <a:xfrm>
            <a:off x="6827918" y="167942"/>
            <a:ext cx="5279410" cy="3574601"/>
          </a:xfrm>
          <a:prstGeom prst="rect">
            <a:avLst/>
          </a:prstGeom>
        </p:spPr>
      </p:pic>
    </p:spTree>
    <p:extLst>
      <p:ext uri="{BB962C8B-B14F-4D97-AF65-F5344CB8AC3E}">
        <p14:creationId xmlns:p14="http://schemas.microsoft.com/office/powerpoint/2010/main" val="251196884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Purpose of the Study</a:t>
            </a:r>
            <a:endParaRPr lang="en-US" dirty="0"/>
          </a:p>
        </p:txBody>
      </p:sp>
      <p:sp>
        <p:nvSpPr>
          <p:cNvPr id="3" name="Content Placeholder 2"/>
          <p:cNvSpPr>
            <a:spLocks noGrp="1"/>
          </p:cNvSpPr>
          <p:nvPr>
            <p:ph idx="1"/>
          </p:nvPr>
        </p:nvSpPr>
        <p:spPr>
          <a:xfrm>
            <a:off x="308120" y="1690688"/>
            <a:ext cx="5257800" cy="4351338"/>
          </a:xfrm>
        </p:spPr>
        <p:txBody>
          <a:bodyPr>
            <a:normAutofit fontScale="92500" lnSpcReduction="10000"/>
          </a:bodyPr>
          <a:lstStyle/>
          <a:p>
            <a:r>
              <a:rPr lang="en-US" dirty="0" smtClean="0"/>
              <a:t>Decline in High School Seniors attending MHCC.</a:t>
            </a:r>
            <a:br>
              <a:rPr lang="en-US" dirty="0" smtClean="0"/>
            </a:br>
            <a:endParaRPr lang="en-US" dirty="0" smtClean="0"/>
          </a:p>
          <a:p>
            <a:r>
              <a:rPr lang="en-US" dirty="0" smtClean="0"/>
              <a:t>Research Question:</a:t>
            </a:r>
            <a:r>
              <a:rPr lang="en-US" i="1" dirty="0" smtClean="0"/>
              <a:t/>
            </a:r>
            <a:br>
              <a:rPr lang="en-US" i="1" dirty="0" smtClean="0"/>
            </a:br>
            <a:r>
              <a:rPr lang="en-US" sz="2600" i="1" dirty="0" smtClean="0"/>
              <a:t>What are in-district high school seniors planning on doing once they receive their high school diploma?</a:t>
            </a:r>
            <a:br>
              <a:rPr lang="en-US" sz="2600" i="1" dirty="0" smtClean="0"/>
            </a:br>
            <a:endParaRPr lang="en-US" sz="2600" dirty="0" smtClean="0"/>
          </a:p>
          <a:p>
            <a:r>
              <a:rPr lang="en-US" dirty="0" smtClean="0"/>
              <a:t>MHCC Strategic Plan:</a:t>
            </a:r>
            <a:br>
              <a:rPr lang="en-US" dirty="0" smtClean="0"/>
            </a:br>
            <a:r>
              <a:rPr lang="en-US" dirty="0" smtClean="0"/>
              <a:t>Strategic Priority – </a:t>
            </a:r>
            <a:br>
              <a:rPr lang="en-US" dirty="0" smtClean="0"/>
            </a:br>
            <a:r>
              <a:rPr lang="en-US" sz="2600" i="1" dirty="0" smtClean="0"/>
              <a:t>Establish and maintain relationships with school districts to encourage on-going educational goals.</a:t>
            </a:r>
            <a:endParaRPr lang="en-US" sz="2600" i="1" dirty="0"/>
          </a:p>
        </p:txBody>
      </p:sp>
      <p:pic>
        <p:nvPicPr>
          <p:cNvPr id="4" name="Picture 3"/>
          <p:cNvPicPr>
            <a:picLocks noChangeAspect="1"/>
          </p:cNvPicPr>
          <p:nvPr/>
        </p:nvPicPr>
        <p:blipFill>
          <a:blip r:embed="rId3"/>
          <a:stretch>
            <a:fillRect/>
          </a:stretch>
        </p:blipFill>
        <p:spPr>
          <a:xfrm>
            <a:off x="5466172" y="1690688"/>
            <a:ext cx="6175783" cy="3974937"/>
          </a:xfrm>
          <a:prstGeom prst="rect">
            <a:avLst/>
          </a:prstGeom>
        </p:spPr>
      </p:pic>
    </p:spTree>
    <p:extLst>
      <p:ext uri="{BB962C8B-B14F-4D97-AF65-F5344CB8AC3E}">
        <p14:creationId xmlns:p14="http://schemas.microsoft.com/office/powerpoint/2010/main" val="29296838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955694" cy="595928"/>
          </a:xfrm>
        </p:spPr>
        <p:txBody>
          <a:bodyPr>
            <a:normAutofit fontScale="90000"/>
          </a:bodyPr>
          <a:lstStyle/>
          <a:p>
            <a:r>
              <a:rPr lang="en-US" dirty="0" smtClean="0"/>
              <a:t>Results – Continuing Education: Institution Type</a:t>
            </a:r>
            <a:endParaRPr lang="en-US" dirty="0"/>
          </a:p>
        </p:txBody>
      </p:sp>
      <p:sp>
        <p:nvSpPr>
          <p:cNvPr id="7" name="TextBox 6"/>
          <p:cNvSpPr txBox="1"/>
          <p:nvPr/>
        </p:nvSpPr>
        <p:spPr>
          <a:xfrm>
            <a:off x="8856476" y="1959429"/>
            <a:ext cx="3247050" cy="2031325"/>
          </a:xfrm>
          <a:prstGeom prst="rect">
            <a:avLst/>
          </a:prstGeom>
          <a:noFill/>
        </p:spPr>
        <p:txBody>
          <a:bodyPr wrap="square" rtlCol="0">
            <a:spAutoFit/>
          </a:bodyPr>
          <a:lstStyle/>
          <a:p>
            <a:r>
              <a:rPr lang="en-US" dirty="0" smtClean="0"/>
              <a:t>Question:</a:t>
            </a:r>
          </a:p>
          <a:p>
            <a:r>
              <a:rPr lang="en-US" i="1" dirty="0" smtClean="0"/>
              <a:t>Where are you planning to continue your education?  Please check the type of institution that most accurately describes where you will be attending school.</a:t>
            </a:r>
            <a:endParaRPr lang="en-US" dirty="0" smtClean="0"/>
          </a:p>
          <a:p>
            <a:endParaRPr lang="en-US" i="1" dirty="0"/>
          </a:p>
        </p:txBody>
      </p:sp>
      <p:pic>
        <p:nvPicPr>
          <p:cNvPr id="5" name="Picture 4"/>
          <p:cNvPicPr>
            <a:picLocks noChangeAspect="1"/>
          </p:cNvPicPr>
          <p:nvPr/>
        </p:nvPicPr>
        <p:blipFill>
          <a:blip r:embed="rId3"/>
          <a:stretch>
            <a:fillRect/>
          </a:stretch>
        </p:blipFill>
        <p:spPr>
          <a:xfrm>
            <a:off x="109613" y="1327355"/>
            <a:ext cx="8681663" cy="5435135"/>
          </a:xfrm>
          <a:prstGeom prst="rect">
            <a:avLst/>
          </a:prstGeom>
        </p:spPr>
      </p:pic>
      <p:pic>
        <p:nvPicPr>
          <p:cNvPr id="6" name="Picture 5"/>
          <p:cNvPicPr>
            <a:picLocks noChangeAspect="1"/>
          </p:cNvPicPr>
          <p:nvPr/>
        </p:nvPicPr>
        <p:blipFill>
          <a:blip r:embed="rId4"/>
          <a:stretch>
            <a:fillRect/>
          </a:stretch>
        </p:blipFill>
        <p:spPr>
          <a:xfrm>
            <a:off x="109613" y="1327356"/>
            <a:ext cx="8681663" cy="5429538"/>
          </a:xfrm>
          <a:prstGeom prst="rect">
            <a:avLst/>
          </a:prstGeom>
        </p:spPr>
      </p:pic>
    </p:spTree>
    <p:extLst>
      <p:ext uri="{BB962C8B-B14F-4D97-AF65-F5344CB8AC3E}">
        <p14:creationId xmlns:p14="http://schemas.microsoft.com/office/powerpoint/2010/main" val="220301267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65370" y="365126"/>
            <a:ext cx="11896928" cy="80660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t>Results – Cont. Education: In-State vs. Out-of-State</a:t>
            </a:r>
            <a:endParaRPr lang="en-US" dirty="0"/>
          </a:p>
        </p:txBody>
      </p:sp>
      <p:pic>
        <p:nvPicPr>
          <p:cNvPr id="4" name="Picture 3"/>
          <p:cNvPicPr>
            <a:picLocks noChangeAspect="1"/>
          </p:cNvPicPr>
          <p:nvPr/>
        </p:nvPicPr>
        <p:blipFill>
          <a:blip r:embed="rId3"/>
          <a:stretch>
            <a:fillRect/>
          </a:stretch>
        </p:blipFill>
        <p:spPr>
          <a:xfrm>
            <a:off x="165370" y="3872991"/>
            <a:ext cx="7616251" cy="2867941"/>
          </a:xfrm>
          <a:prstGeom prst="rect">
            <a:avLst/>
          </a:prstGeom>
        </p:spPr>
      </p:pic>
      <p:pic>
        <p:nvPicPr>
          <p:cNvPr id="6" name="Picture 5"/>
          <p:cNvPicPr>
            <a:picLocks noChangeAspect="1"/>
          </p:cNvPicPr>
          <p:nvPr/>
        </p:nvPicPr>
        <p:blipFill>
          <a:blip r:embed="rId4"/>
          <a:stretch>
            <a:fillRect/>
          </a:stretch>
        </p:blipFill>
        <p:spPr>
          <a:xfrm>
            <a:off x="5466735" y="970443"/>
            <a:ext cx="6149901" cy="2902548"/>
          </a:xfrm>
          <a:prstGeom prst="rect">
            <a:avLst/>
          </a:prstGeom>
        </p:spPr>
      </p:pic>
      <p:sp>
        <p:nvSpPr>
          <p:cNvPr id="7" name="TextBox 6"/>
          <p:cNvSpPr txBox="1"/>
          <p:nvPr/>
        </p:nvSpPr>
        <p:spPr>
          <a:xfrm>
            <a:off x="275303" y="1474839"/>
            <a:ext cx="4748981" cy="646331"/>
          </a:xfrm>
          <a:prstGeom prst="rect">
            <a:avLst/>
          </a:prstGeom>
          <a:noFill/>
        </p:spPr>
        <p:txBody>
          <a:bodyPr wrap="square" rtlCol="0">
            <a:spAutoFit/>
          </a:bodyPr>
          <a:lstStyle/>
          <a:p>
            <a:r>
              <a:rPr lang="en-US" dirty="0" smtClean="0"/>
              <a:t>No Springwater Trail Seniors are heading out-of-state.</a:t>
            </a:r>
            <a:endParaRPr lang="en-US" dirty="0"/>
          </a:p>
        </p:txBody>
      </p:sp>
    </p:spTree>
    <p:extLst>
      <p:ext uri="{BB962C8B-B14F-4D97-AF65-F5344CB8AC3E}">
        <p14:creationId xmlns:p14="http://schemas.microsoft.com/office/powerpoint/2010/main" val="9077961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6460935" y="1171728"/>
            <a:ext cx="5556735" cy="3518259"/>
          </a:xfrm>
          <a:prstGeom prst="rect">
            <a:avLst/>
          </a:prstGeom>
        </p:spPr>
      </p:pic>
      <p:sp>
        <p:nvSpPr>
          <p:cNvPr id="2" name="Title 1"/>
          <p:cNvSpPr>
            <a:spLocks noGrp="1"/>
          </p:cNvSpPr>
          <p:nvPr>
            <p:ph type="title"/>
          </p:nvPr>
        </p:nvSpPr>
        <p:spPr>
          <a:xfrm>
            <a:off x="438539" y="365126"/>
            <a:ext cx="11753461" cy="806602"/>
          </a:xfrm>
        </p:spPr>
        <p:txBody>
          <a:bodyPr>
            <a:normAutofit/>
          </a:bodyPr>
          <a:lstStyle/>
          <a:p>
            <a:r>
              <a:rPr lang="en-US" dirty="0" smtClean="0"/>
              <a:t>Results – Cont. Education: 4-Year Public University</a:t>
            </a:r>
            <a:endParaRPr lang="en-US" dirty="0"/>
          </a:p>
        </p:txBody>
      </p:sp>
      <p:pic>
        <p:nvPicPr>
          <p:cNvPr id="3" name="Picture 2"/>
          <p:cNvPicPr>
            <a:picLocks noChangeAspect="1"/>
          </p:cNvPicPr>
          <p:nvPr/>
        </p:nvPicPr>
        <p:blipFill>
          <a:blip r:embed="rId4"/>
          <a:stretch>
            <a:fillRect/>
          </a:stretch>
        </p:blipFill>
        <p:spPr>
          <a:xfrm>
            <a:off x="125036" y="3838783"/>
            <a:ext cx="6787042" cy="2936151"/>
          </a:xfrm>
          <a:prstGeom prst="rect">
            <a:avLst/>
          </a:prstGeom>
        </p:spPr>
      </p:pic>
    </p:spTree>
    <p:extLst>
      <p:ext uri="{BB962C8B-B14F-4D97-AF65-F5344CB8AC3E}">
        <p14:creationId xmlns:p14="http://schemas.microsoft.com/office/powerpoint/2010/main" val="335571623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Results – Cont. Education: 4-Year Private University</a:t>
            </a:r>
            <a:endParaRPr lang="en-US" dirty="0"/>
          </a:p>
        </p:txBody>
      </p:sp>
      <p:sp>
        <p:nvSpPr>
          <p:cNvPr id="3" name="Content Placeholder 2"/>
          <p:cNvSpPr>
            <a:spLocks noGrp="1"/>
          </p:cNvSpPr>
          <p:nvPr>
            <p:ph idx="1"/>
          </p:nvPr>
        </p:nvSpPr>
        <p:spPr/>
        <p:txBody>
          <a:bodyPr/>
          <a:lstStyle/>
          <a:p>
            <a:pPr marL="0" indent="0">
              <a:buNone/>
            </a:pPr>
            <a:r>
              <a:rPr lang="en-US" dirty="0" smtClean="0"/>
              <a:t>No Springwater Trail Seniors are attending 4-Year Private Universities</a:t>
            </a:r>
            <a:endParaRPr lang="en-US" dirty="0"/>
          </a:p>
        </p:txBody>
      </p:sp>
    </p:spTree>
    <p:extLst>
      <p:ext uri="{BB962C8B-B14F-4D97-AF65-F5344CB8AC3E}">
        <p14:creationId xmlns:p14="http://schemas.microsoft.com/office/powerpoint/2010/main" val="428829457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539" y="365126"/>
            <a:ext cx="11753461" cy="806602"/>
          </a:xfrm>
        </p:spPr>
        <p:txBody>
          <a:bodyPr>
            <a:normAutofit/>
          </a:bodyPr>
          <a:lstStyle/>
          <a:p>
            <a:r>
              <a:rPr lang="en-US" dirty="0" smtClean="0"/>
              <a:t>Results – Cont. Education: Community College</a:t>
            </a:r>
            <a:endParaRPr lang="en-US" dirty="0"/>
          </a:p>
        </p:txBody>
      </p:sp>
      <p:pic>
        <p:nvPicPr>
          <p:cNvPr id="5" name="Picture 4"/>
          <p:cNvPicPr>
            <a:picLocks noChangeAspect="1"/>
          </p:cNvPicPr>
          <p:nvPr/>
        </p:nvPicPr>
        <p:blipFill>
          <a:blip r:embed="rId3"/>
          <a:stretch>
            <a:fillRect/>
          </a:stretch>
        </p:blipFill>
        <p:spPr>
          <a:xfrm>
            <a:off x="2042325" y="1171728"/>
            <a:ext cx="7832045" cy="5367871"/>
          </a:xfrm>
          <a:prstGeom prst="rect">
            <a:avLst/>
          </a:prstGeom>
        </p:spPr>
      </p:pic>
      <p:pic>
        <p:nvPicPr>
          <p:cNvPr id="6" name="Picture 5"/>
          <p:cNvPicPr>
            <a:picLocks noChangeAspect="1"/>
          </p:cNvPicPr>
          <p:nvPr/>
        </p:nvPicPr>
        <p:blipFill>
          <a:blip r:embed="rId4"/>
          <a:stretch>
            <a:fillRect/>
          </a:stretch>
        </p:blipFill>
        <p:spPr>
          <a:xfrm>
            <a:off x="3264311" y="1088106"/>
            <a:ext cx="5997677" cy="5658374"/>
          </a:xfrm>
          <a:prstGeom prst="rect">
            <a:avLst/>
          </a:prstGeom>
        </p:spPr>
      </p:pic>
    </p:spTree>
    <p:extLst>
      <p:ext uri="{BB962C8B-B14F-4D97-AF65-F5344CB8AC3E}">
        <p14:creationId xmlns:p14="http://schemas.microsoft.com/office/powerpoint/2010/main" val="126472322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539" y="365126"/>
            <a:ext cx="11753461" cy="806602"/>
          </a:xfrm>
        </p:spPr>
        <p:txBody>
          <a:bodyPr>
            <a:normAutofit/>
          </a:bodyPr>
          <a:lstStyle/>
          <a:p>
            <a:r>
              <a:rPr lang="en-US" dirty="0" smtClean="0"/>
              <a:t>Results – Cont. Education: Community College</a:t>
            </a:r>
            <a:endParaRPr lang="en-US" dirty="0"/>
          </a:p>
        </p:txBody>
      </p:sp>
      <p:sp>
        <p:nvSpPr>
          <p:cNvPr id="3" name="TextBox 2"/>
          <p:cNvSpPr txBox="1"/>
          <p:nvPr/>
        </p:nvSpPr>
        <p:spPr>
          <a:xfrm>
            <a:off x="1082351" y="1171728"/>
            <a:ext cx="9591869" cy="461665"/>
          </a:xfrm>
          <a:prstGeom prst="rect">
            <a:avLst/>
          </a:prstGeom>
          <a:noFill/>
        </p:spPr>
        <p:txBody>
          <a:bodyPr wrap="square" rtlCol="0">
            <a:spAutoFit/>
          </a:bodyPr>
          <a:lstStyle/>
          <a:p>
            <a:pPr algn="ctr"/>
            <a:r>
              <a:rPr lang="en-US" sz="2400" dirty="0" smtClean="0"/>
              <a:t>Seniors Attending Portland Metropolitan Community Colleges</a:t>
            </a:r>
            <a:endParaRPr lang="en-US" sz="2400" dirty="0"/>
          </a:p>
        </p:txBody>
      </p:sp>
      <p:pic>
        <p:nvPicPr>
          <p:cNvPr id="4" name="Picture 3"/>
          <p:cNvPicPr>
            <a:picLocks noChangeAspect="1"/>
          </p:cNvPicPr>
          <p:nvPr/>
        </p:nvPicPr>
        <p:blipFill>
          <a:blip r:embed="rId3"/>
          <a:stretch>
            <a:fillRect/>
          </a:stretch>
        </p:blipFill>
        <p:spPr>
          <a:xfrm>
            <a:off x="2596949" y="1633393"/>
            <a:ext cx="6562670" cy="1814670"/>
          </a:xfrm>
          <a:prstGeom prst="rect">
            <a:avLst/>
          </a:prstGeom>
        </p:spPr>
      </p:pic>
      <p:pic>
        <p:nvPicPr>
          <p:cNvPr id="7" name="Picture 6"/>
          <p:cNvPicPr>
            <a:picLocks noChangeAspect="1"/>
          </p:cNvPicPr>
          <p:nvPr/>
        </p:nvPicPr>
        <p:blipFill>
          <a:blip r:embed="rId4"/>
          <a:stretch>
            <a:fillRect/>
          </a:stretch>
        </p:blipFill>
        <p:spPr>
          <a:xfrm>
            <a:off x="1574394" y="3464217"/>
            <a:ext cx="8604206" cy="3373997"/>
          </a:xfrm>
          <a:prstGeom prst="rect">
            <a:avLst/>
          </a:prstGeom>
        </p:spPr>
      </p:pic>
    </p:spTree>
    <p:extLst>
      <p:ext uri="{BB962C8B-B14F-4D97-AF65-F5344CB8AC3E}">
        <p14:creationId xmlns:p14="http://schemas.microsoft.com/office/powerpoint/2010/main" val="249394171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Results – Cont. Education: Private Trade/Technical Colleges</a:t>
            </a:r>
            <a:endParaRPr lang="en-US" dirty="0"/>
          </a:p>
        </p:txBody>
      </p:sp>
      <p:sp>
        <p:nvSpPr>
          <p:cNvPr id="4" name="Content Placeholder 3"/>
          <p:cNvSpPr>
            <a:spLocks noGrp="1"/>
          </p:cNvSpPr>
          <p:nvPr>
            <p:ph idx="1"/>
          </p:nvPr>
        </p:nvSpPr>
        <p:spPr/>
        <p:txBody>
          <a:bodyPr/>
          <a:lstStyle/>
          <a:p>
            <a:pPr marL="0" indent="0">
              <a:buNone/>
            </a:pPr>
            <a:r>
              <a:rPr lang="en-US" dirty="0" smtClean="0"/>
              <a:t>No Springwater Trail Seniors indicated an intent to attend a Private Trade/Technical College</a:t>
            </a:r>
            <a:endParaRPr lang="en-US" dirty="0"/>
          </a:p>
        </p:txBody>
      </p:sp>
    </p:spTree>
    <p:extLst>
      <p:ext uri="{BB962C8B-B14F-4D97-AF65-F5344CB8AC3E}">
        <p14:creationId xmlns:p14="http://schemas.microsoft.com/office/powerpoint/2010/main" val="393185066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Springwater Trail Custom Questions</a:t>
            </a:r>
            <a:endParaRPr lang="en-US" dirty="0"/>
          </a:p>
        </p:txBody>
      </p:sp>
      <p:pic>
        <p:nvPicPr>
          <p:cNvPr id="5" name="Picture 4"/>
          <p:cNvPicPr>
            <a:picLocks noChangeAspect="1"/>
          </p:cNvPicPr>
          <p:nvPr/>
        </p:nvPicPr>
        <p:blipFill>
          <a:blip r:embed="rId2"/>
          <a:stretch>
            <a:fillRect/>
          </a:stretch>
        </p:blipFill>
        <p:spPr>
          <a:xfrm>
            <a:off x="3591353" y="2043856"/>
            <a:ext cx="3969653" cy="3885489"/>
          </a:xfrm>
          <a:prstGeom prst="rect">
            <a:avLst/>
          </a:prstGeom>
        </p:spPr>
      </p:pic>
    </p:spTree>
    <p:extLst>
      <p:ext uri="{BB962C8B-B14F-4D97-AF65-F5344CB8AC3E}">
        <p14:creationId xmlns:p14="http://schemas.microsoft.com/office/powerpoint/2010/main" val="34055635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College Placement Tests</a:t>
            </a:r>
            <a:endParaRPr lang="en-US" dirty="0"/>
          </a:p>
        </p:txBody>
      </p:sp>
      <p:pic>
        <p:nvPicPr>
          <p:cNvPr id="3" name="Picture 2"/>
          <p:cNvPicPr>
            <a:picLocks noChangeAspect="1"/>
          </p:cNvPicPr>
          <p:nvPr/>
        </p:nvPicPr>
        <p:blipFill>
          <a:blip r:embed="rId2"/>
          <a:stretch>
            <a:fillRect/>
          </a:stretch>
        </p:blipFill>
        <p:spPr>
          <a:xfrm>
            <a:off x="173298" y="4871575"/>
            <a:ext cx="4176244" cy="1814670"/>
          </a:xfrm>
          <a:prstGeom prst="rect">
            <a:avLst/>
          </a:prstGeom>
        </p:spPr>
      </p:pic>
      <p:pic>
        <p:nvPicPr>
          <p:cNvPr id="4" name="Picture 3"/>
          <p:cNvPicPr>
            <a:picLocks noChangeAspect="1"/>
          </p:cNvPicPr>
          <p:nvPr/>
        </p:nvPicPr>
        <p:blipFill>
          <a:blip r:embed="rId3"/>
          <a:stretch>
            <a:fillRect/>
          </a:stretch>
        </p:blipFill>
        <p:spPr>
          <a:xfrm>
            <a:off x="6731332" y="1690688"/>
            <a:ext cx="5218628" cy="3450635"/>
          </a:xfrm>
          <a:prstGeom prst="rect">
            <a:avLst/>
          </a:prstGeom>
        </p:spPr>
      </p:pic>
    </p:spTree>
    <p:extLst>
      <p:ext uri="{BB962C8B-B14F-4D97-AF65-F5344CB8AC3E}">
        <p14:creationId xmlns:p14="http://schemas.microsoft.com/office/powerpoint/2010/main" val="20625884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a:t>
            </a:r>
            <a:r>
              <a:rPr lang="en-US" baseline="30000" dirty="0" smtClean="0"/>
              <a:t>th</a:t>
            </a:r>
            <a:r>
              <a:rPr lang="en-US" dirty="0" smtClean="0"/>
              <a:t> Year Math and Science Coursework</a:t>
            </a:r>
            <a:endParaRPr lang="en-US" dirty="0"/>
          </a:p>
        </p:txBody>
      </p:sp>
      <p:pic>
        <p:nvPicPr>
          <p:cNvPr id="3" name="Picture 2"/>
          <p:cNvPicPr>
            <a:picLocks noChangeAspect="1"/>
          </p:cNvPicPr>
          <p:nvPr/>
        </p:nvPicPr>
        <p:blipFill>
          <a:blip r:embed="rId2"/>
          <a:stretch>
            <a:fillRect/>
          </a:stretch>
        </p:blipFill>
        <p:spPr>
          <a:xfrm>
            <a:off x="114304" y="5449840"/>
            <a:ext cx="4176244" cy="1307070"/>
          </a:xfrm>
          <a:prstGeom prst="rect">
            <a:avLst/>
          </a:prstGeom>
        </p:spPr>
      </p:pic>
      <p:pic>
        <p:nvPicPr>
          <p:cNvPr id="4" name="Picture 3"/>
          <p:cNvPicPr>
            <a:picLocks noChangeAspect="1"/>
          </p:cNvPicPr>
          <p:nvPr/>
        </p:nvPicPr>
        <p:blipFill>
          <a:blip r:embed="rId3"/>
          <a:stretch>
            <a:fillRect/>
          </a:stretch>
        </p:blipFill>
        <p:spPr>
          <a:xfrm>
            <a:off x="5006299" y="1418190"/>
            <a:ext cx="6584251" cy="4304149"/>
          </a:xfrm>
          <a:prstGeom prst="rect">
            <a:avLst/>
          </a:prstGeom>
        </p:spPr>
      </p:pic>
    </p:spTree>
    <p:extLst>
      <p:ext uri="{BB962C8B-B14F-4D97-AF65-F5344CB8AC3E}">
        <p14:creationId xmlns:p14="http://schemas.microsoft.com/office/powerpoint/2010/main" val="39248801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Methodology</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88176227"/>
              </p:ext>
            </p:extLst>
          </p:nvPr>
        </p:nvGraphicFramePr>
        <p:xfrm>
          <a:off x="534177" y="1816294"/>
          <a:ext cx="11123645"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601638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53774" y="5204952"/>
            <a:ext cx="12084452" cy="1560870"/>
          </a:xfrm>
          <a:prstGeom prst="rect">
            <a:avLst/>
          </a:prstGeom>
        </p:spPr>
      </p:pic>
      <p:pic>
        <p:nvPicPr>
          <p:cNvPr id="4" name="Picture 3"/>
          <p:cNvPicPr>
            <a:picLocks noChangeAspect="1"/>
          </p:cNvPicPr>
          <p:nvPr/>
        </p:nvPicPr>
        <p:blipFill>
          <a:blip r:embed="rId3"/>
          <a:stretch>
            <a:fillRect/>
          </a:stretch>
        </p:blipFill>
        <p:spPr>
          <a:xfrm>
            <a:off x="5553975" y="1027906"/>
            <a:ext cx="6584251" cy="4115157"/>
          </a:xfrm>
          <a:prstGeom prst="rect">
            <a:avLst/>
          </a:prstGeom>
        </p:spPr>
      </p:pic>
    </p:spTree>
    <p:extLst>
      <p:ext uri="{BB962C8B-B14F-4D97-AF65-F5344CB8AC3E}">
        <p14:creationId xmlns:p14="http://schemas.microsoft.com/office/powerpoint/2010/main" val="34852686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Activity Participation</a:t>
            </a:r>
            <a:endParaRPr lang="en-US" dirty="0"/>
          </a:p>
        </p:txBody>
      </p:sp>
      <p:pic>
        <p:nvPicPr>
          <p:cNvPr id="3" name="Picture 2"/>
          <p:cNvPicPr>
            <a:picLocks noChangeAspect="1"/>
          </p:cNvPicPr>
          <p:nvPr/>
        </p:nvPicPr>
        <p:blipFill>
          <a:blip r:embed="rId2"/>
          <a:stretch>
            <a:fillRect/>
          </a:stretch>
        </p:blipFill>
        <p:spPr>
          <a:xfrm>
            <a:off x="106403" y="4050356"/>
            <a:ext cx="7641416" cy="2709950"/>
          </a:xfrm>
          <a:prstGeom prst="rect">
            <a:avLst/>
          </a:prstGeom>
        </p:spPr>
      </p:pic>
      <p:pic>
        <p:nvPicPr>
          <p:cNvPr id="4" name="Picture 3"/>
          <p:cNvPicPr>
            <a:picLocks noChangeAspect="1"/>
          </p:cNvPicPr>
          <p:nvPr/>
        </p:nvPicPr>
        <p:blipFill>
          <a:blip r:embed="rId3"/>
          <a:stretch>
            <a:fillRect/>
          </a:stretch>
        </p:blipFill>
        <p:spPr>
          <a:xfrm>
            <a:off x="6027174" y="175622"/>
            <a:ext cx="6164826" cy="3864433"/>
          </a:xfrm>
          <a:prstGeom prst="rect">
            <a:avLst/>
          </a:prstGeom>
        </p:spPr>
      </p:pic>
    </p:spTree>
    <p:extLst>
      <p:ext uri="{BB962C8B-B14F-4D97-AF65-F5344CB8AC3E}">
        <p14:creationId xmlns:p14="http://schemas.microsoft.com/office/powerpoint/2010/main" val="22837482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Issues on Campus</a:t>
            </a:r>
            <a:endParaRPr lang="en-US" dirty="0"/>
          </a:p>
        </p:txBody>
      </p:sp>
      <p:pic>
        <p:nvPicPr>
          <p:cNvPr id="4" name="Picture 3"/>
          <p:cNvPicPr>
            <a:picLocks noChangeAspect="1"/>
          </p:cNvPicPr>
          <p:nvPr/>
        </p:nvPicPr>
        <p:blipFill>
          <a:blip r:embed="rId2"/>
          <a:stretch>
            <a:fillRect/>
          </a:stretch>
        </p:blipFill>
        <p:spPr>
          <a:xfrm>
            <a:off x="5496232" y="92215"/>
            <a:ext cx="6695768" cy="4030811"/>
          </a:xfrm>
          <a:prstGeom prst="rect">
            <a:avLst/>
          </a:prstGeom>
        </p:spPr>
      </p:pic>
      <p:pic>
        <p:nvPicPr>
          <p:cNvPr id="3" name="Picture 2"/>
          <p:cNvPicPr>
            <a:picLocks noChangeAspect="1"/>
          </p:cNvPicPr>
          <p:nvPr/>
        </p:nvPicPr>
        <p:blipFill>
          <a:blip r:embed="rId3"/>
          <a:stretch>
            <a:fillRect/>
          </a:stretch>
        </p:blipFill>
        <p:spPr>
          <a:xfrm>
            <a:off x="107548" y="4050890"/>
            <a:ext cx="10617802" cy="2709416"/>
          </a:xfrm>
          <a:prstGeom prst="rect">
            <a:avLst/>
          </a:prstGeom>
        </p:spPr>
      </p:pic>
    </p:spTree>
    <p:extLst>
      <p:ext uri="{BB962C8B-B14F-4D97-AF65-F5344CB8AC3E}">
        <p14:creationId xmlns:p14="http://schemas.microsoft.com/office/powerpoint/2010/main" val="35893811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112206"/>
            <a:ext cx="10515600" cy="1325563"/>
          </a:xfrm>
        </p:spPr>
        <p:txBody>
          <a:bodyPr/>
          <a:lstStyle/>
          <a:p>
            <a:r>
              <a:rPr lang="en-US" dirty="0" smtClean="0"/>
              <a:t>Conclusions / Recommendations</a:t>
            </a:r>
            <a:endParaRPr lang="en-US" dirty="0"/>
          </a:p>
        </p:txBody>
      </p:sp>
      <p:sp>
        <p:nvSpPr>
          <p:cNvPr id="5" name="Content Placeholder 4"/>
          <p:cNvSpPr>
            <a:spLocks noGrp="1"/>
          </p:cNvSpPr>
          <p:nvPr>
            <p:ph sz="half" idx="1"/>
          </p:nvPr>
        </p:nvSpPr>
        <p:spPr>
          <a:xfrm>
            <a:off x="275303" y="1825624"/>
            <a:ext cx="11397887" cy="4860309"/>
          </a:xfrm>
        </p:spPr>
        <p:txBody>
          <a:bodyPr>
            <a:normAutofit/>
          </a:bodyPr>
          <a:lstStyle/>
          <a:p>
            <a:pPr marL="0" indent="0">
              <a:buNone/>
            </a:pPr>
            <a:r>
              <a:rPr lang="en-US" sz="3000" b="1" dirty="0" smtClean="0"/>
              <a:t>For MHCC</a:t>
            </a:r>
          </a:p>
          <a:p>
            <a:r>
              <a:rPr lang="en-US" dirty="0"/>
              <a:t>Make sure </a:t>
            </a:r>
            <a:r>
              <a:rPr lang="en-US" smtClean="0"/>
              <a:t>Springwater Trail </a:t>
            </a:r>
            <a:r>
              <a:rPr lang="en-US" dirty="0"/>
              <a:t>Seniors are aware of the resources available to them through MHCC.  Communication between the college and Centennial’s administration and counselors is critical.</a:t>
            </a:r>
            <a:br>
              <a:rPr lang="en-US" dirty="0"/>
            </a:br>
            <a:endParaRPr lang="en-US" dirty="0"/>
          </a:p>
          <a:p>
            <a:r>
              <a:rPr lang="en-US" dirty="0" smtClean="0"/>
              <a:t>Capitalize on information content (both for seniors continuing education and those not continuing) to develop messages that will influence decisions.</a:t>
            </a:r>
            <a:br>
              <a:rPr lang="en-US" dirty="0" smtClean="0"/>
            </a:br>
            <a:endParaRPr lang="en-US" dirty="0" smtClean="0"/>
          </a:p>
          <a:p>
            <a:r>
              <a:rPr lang="en-US" dirty="0" smtClean="0"/>
              <a:t>Survey needs to be repeated annually.  Increase High school participation.</a:t>
            </a:r>
            <a:endParaRPr lang="en-US" dirty="0"/>
          </a:p>
        </p:txBody>
      </p:sp>
      <p:pic>
        <p:nvPicPr>
          <p:cNvPr id="7" name="Content Placeholder 6"/>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1732629" y="1374522"/>
            <a:ext cx="2647950" cy="514350"/>
          </a:xfrm>
        </p:spPr>
      </p:pic>
    </p:spTree>
    <p:extLst>
      <p:ext uri="{BB962C8B-B14F-4D97-AF65-F5344CB8AC3E}">
        <p14:creationId xmlns:p14="http://schemas.microsoft.com/office/powerpoint/2010/main" val="189788624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112206"/>
            <a:ext cx="10515600" cy="1325563"/>
          </a:xfrm>
        </p:spPr>
        <p:txBody>
          <a:bodyPr/>
          <a:lstStyle/>
          <a:p>
            <a:r>
              <a:rPr lang="en-US" dirty="0" smtClean="0"/>
              <a:t>Conclusions / Recommendations</a:t>
            </a:r>
            <a:endParaRPr lang="en-US" dirty="0"/>
          </a:p>
        </p:txBody>
      </p:sp>
      <p:sp>
        <p:nvSpPr>
          <p:cNvPr id="5" name="Content Placeholder 4"/>
          <p:cNvSpPr>
            <a:spLocks noGrp="1"/>
          </p:cNvSpPr>
          <p:nvPr>
            <p:ph sz="half" idx="1"/>
          </p:nvPr>
        </p:nvSpPr>
        <p:spPr>
          <a:xfrm>
            <a:off x="275303" y="1825624"/>
            <a:ext cx="11397887" cy="4860309"/>
          </a:xfrm>
        </p:spPr>
        <p:txBody>
          <a:bodyPr>
            <a:normAutofit/>
          </a:bodyPr>
          <a:lstStyle/>
          <a:p>
            <a:pPr marL="0" indent="0">
              <a:buNone/>
            </a:pPr>
            <a:r>
              <a:rPr lang="en-US" sz="3000" b="1" dirty="0" smtClean="0"/>
              <a:t>For Springwater Trail</a:t>
            </a:r>
          </a:p>
          <a:p>
            <a:r>
              <a:rPr lang="en-US" dirty="0" smtClean="0"/>
              <a:t>Make sure Springwater Trail Seniors are aware of the resources available to them through MHCC.  Communication between the college and </a:t>
            </a:r>
            <a:r>
              <a:rPr lang="en-US" dirty="0" smtClean="0"/>
              <a:t>Springwater Trail </a:t>
            </a:r>
            <a:r>
              <a:rPr lang="en-US" dirty="0" smtClean="0"/>
              <a:t>administration and counselors is critical.</a:t>
            </a:r>
            <a:br>
              <a:rPr lang="en-US" dirty="0" smtClean="0"/>
            </a:br>
            <a:endParaRPr lang="en-US" dirty="0" smtClean="0"/>
          </a:p>
          <a:p>
            <a:r>
              <a:rPr lang="en-US" dirty="0" smtClean="0"/>
              <a:t>Capitalize on information content (both for seniors continuing education and those not continuing) to develop messages that will influence decisions.</a:t>
            </a:r>
            <a:br>
              <a:rPr lang="en-US" dirty="0" smtClean="0"/>
            </a:br>
            <a:endParaRPr lang="en-US" dirty="0" smtClean="0"/>
          </a:p>
          <a:p>
            <a:r>
              <a:rPr lang="en-US" dirty="0" smtClean="0"/>
              <a:t>Survey needs to be repeated annually.</a:t>
            </a:r>
            <a:endParaRPr lang="en-US" dirty="0"/>
          </a:p>
        </p:txBody>
      </p:sp>
      <p:pic>
        <p:nvPicPr>
          <p:cNvPr id="7" name="Content Placeholder 6"/>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1732629" y="1374522"/>
            <a:ext cx="2647950" cy="514350"/>
          </a:xfrm>
        </p:spPr>
      </p:pic>
    </p:spTree>
    <p:extLst>
      <p:ext uri="{BB962C8B-B14F-4D97-AF65-F5344CB8AC3E}">
        <p14:creationId xmlns:p14="http://schemas.microsoft.com/office/powerpoint/2010/main" val="23547835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Responded?</a:t>
            </a:r>
            <a:endParaRPr lang="en-US" dirty="0"/>
          </a:p>
        </p:txBody>
      </p:sp>
      <p:pic>
        <p:nvPicPr>
          <p:cNvPr id="3" name="Picture 2"/>
          <p:cNvPicPr>
            <a:picLocks noChangeAspect="1"/>
          </p:cNvPicPr>
          <p:nvPr/>
        </p:nvPicPr>
        <p:blipFill>
          <a:blip r:embed="rId3"/>
          <a:stretch>
            <a:fillRect/>
          </a:stretch>
        </p:blipFill>
        <p:spPr>
          <a:xfrm>
            <a:off x="301116" y="1690688"/>
            <a:ext cx="5593381" cy="1750602"/>
          </a:xfrm>
          <a:prstGeom prst="rect">
            <a:avLst/>
          </a:prstGeom>
        </p:spPr>
      </p:pic>
      <p:pic>
        <p:nvPicPr>
          <p:cNvPr id="5" name="Picture 4"/>
          <p:cNvPicPr>
            <a:picLocks noChangeAspect="1"/>
          </p:cNvPicPr>
          <p:nvPr/>
        </p:nvPicPr>
        <p:blipFill>
          <a:blip r:embed="rId4"/>
          <a:stretch>
            <a:fillRect/>
          </a:stretch>
        </p:blipFill>
        <p:spPr>
          <a:xfrm>
            <a:off x="6096000" y="1690688"/>
            <a:ext cx="5964861" cy="4061183"/>
          </a:xfrm>
          <a:prstGeom prst="rect">
            <a:avLst/>
          </a:prstGeom>
        </p:spPr>
      </p:pic>
    </p:spTree>
    <p:extLst>
      <p:ext uri="{BB962C8B-B14F-4D97-AF65-F5344CB8AC3E}">
        <p14:creationId xmlns:p14="http://schemas.microsoft.com/office/powerpoint/2010/main" val="37153268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Responded - Gender</a:t>
            </a:r>
            <a:endParaRPr lang="en-US" dirty="0"/>
          </a:p>
        </p:txBody>
      </p:sp>
      <p:pic>
        <p:nvPicPr>
          <p:cNvPr id="4" name="Picture 3"/>
          <p:cNvPicPr>
            <a:picLocks noChangeAspect="1"/>
          </p:cNvPicPr>
          <p:nvPr/>
        </p:nvPicPr>
        <p:blipFill>
          <a:blip r:embed="rId3"/>
          <a:stretch>
            <a:fillRect/>
          </a:stretch>
        </p:blipFill>
        <p:spPr>
          <a:xfrm>
            <a:off x="838200" y="1435227"/>
            <a:ext cx="9066112" cy="5240876"/>
          </a:xfrm>
          <a:prstGeom prst="rect">
            <a:avLst/>
          </a:prstGeom>
        </p:spPr>
      </p:pic>
      <p:pic>
        <p:nvPicPr>
          <p:cNvPr id="3" name="Picture 2"/>
          <p:cNvPicPr>
            <a:picLocks noChangeAspect="1"/>
          </p:cNvPicPr>
          <p:nvPr/>
        </p:nvPicPr>
        <p:blipFill>
          <a:blip r:embed="rId4"/>
          <a:stretch>
            <a:fillRect/>
          </a:stretch>
        </p:blipFill>
        <p:spPr>
          <a:xfrm>
            <a:off x="838200" y="1435227"/>
            <a:ext cx="9066112" cy="5245232"/>
          </a:xfrm>
          <a:prstGeom prst="rect">
            <a:avLst/>
          </a:prstGeom>
        </p:spPr>
      </p:pic>
    </p:spTree>
    <p:extLst>
      <p:ext uri="{BB962C8B-B14F-4D97-AF65-F5344CB8AC3E}">
        <p14:creationId xmlns:p14="http://schemas.microsoft.com/office/powerpoint/2010/main" val="34914667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311" y="151191"/>
            <a:ext cx="4145401" cy="1601327"/>
          </a:xfrm>
        </p:spPr>
        <p:txBody>
          <a:bodyPr>
            <a:normAutofit/>
          </a:bodyPr>
          <a:lstStyle/>
          <a:p>
            <a:r>
              <a:rPr lang="en-US" dirty="0" smtClean="0"/>
              <a:t>Who Responded – Race/Ethnicity</a:t>
            </a:r>
            <a:endParaRPr lang="en-US" dirty="0"/>
          </a:p>
        </p:txBody>
      </p:sp>
      <p:pic>
        <p:nvPicPr>
          <p:cNvPr id="6" name="Picture 5"/>
          <p:cNvPicPr>
            <a:picLocks noChangeAspect="1"/>
          </p:cNvPicPr>
          <p:nvPr/>
        </p:nvPicPr>
        <p:blipFill>
          <a:blip r:embed="rId3"/>
          <a:stretch>
            <a:fillRect/>
          </a:stretch>
        </p:blipFill>
        <p:spPr>
          <a:xfrm>
            <a:off x="4787598" y="133109"/>
            <a:ext cx="7334124" cy="4249280"/>
          </a:xfrm>
          <a:prstGeom prst="rect">
            <a:avLst/>
          </a:prstGeom>
        </p:spPr>
      </p:pic>
      <p:pic>
        <p:nvPicPr>
          <p:cNvPr id="4" name="Picture 3"/>
          <p:cNvPicPr>
            <a:picLocks noChangeAspect="1"/>
          </p:cNvPicPr>
          <p:nvPr/>
        </p:nvPicPr>
        <p:blipFill>
          <a:blip r:embed="rId4"/>
          <a:stretch>
            <a:fillRect/>
          </a:stretch>
        </p:blipFill>
        <p:spPr>
          <a:xfrm>
            <a:off x="4787598" y="151191"/>
            <a:ext cx="7334124" cy="4249280"/>
          </a:xfrm>
          <a:prstGeom prst="rect">
            <a:avLst/>
          </a:prstGeom>
        </p:spPr>
      </p:pic>
      <p:pic>
        <p:nvPicPr>
          <p:cNvPr id="5" name="Picture 4"/>
          <p:cNvPicPr>
            <a:picLocks noChangeAspect="1"/>
          </p:cNvPicPr>
          <p:nvPr/>
        </p:nvPicPr>
        <p:blipFill>
          <a:blip r:embed="rId5"/>
          <a:stretch>
            <a:fillRect/>
          </a:stretch>
        </p:blipFill>
        <p:spPr>
          <a:xfrm>
            <a:off x="153311" y="4023849"/>
            <a:ext cx="6237657" cy="2737376"/>
          </a:xfrm>
          <a:prstGeom prst="rect">
            <a:avLst/>
          </a:prstGeom>
        </p:spPr>
      </p:pic>
    </p:spTree>
    <p:extLst>
      <p:ext uri="{BB962C8B-B14F-4D97-AF65-F5344CB8AC3E}">
        <p14:creationId xmlns:p14="http://schemas.microsoft.com/office/powerpoint/2010/main" val="1737990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625" y="102479"/>
            <a:ext cx="4881664" cy="1325563"/>
          </a:xfrm>
        </p:spPr>
        <p:txBody>
          <a:bodyPr/>
          <a:lstStyle/>
          <a:p>
            <a:r>
              <a:rPr lang="en-US" dirty="0" smtClean="0"/>
              <a:t>Who Responded – </a:t>
            </a:r>
            <a:br>
              <a:rPr lang="en-US" dirty="0" smtClean="0"/>
            </a:br>
            <a:r>
              <a:rPr lang="en-US" dirty="0" smtClean="0"/>
              <a:t>Grade Point Average</a:t>
            </a:r>
            <a:endParaRPr lang="en-US" dirty="0"/>
          </a:p>
        </p:txBody>
      </p:sp>
      <p:pic>
        <p:nvPicPr>
          <p:cNvPr id="5" name="Picture 4"/>
          <p:cNvPicPr>
            <a:picLocks noChangeAspect="1"/>
          </p:cNvPicPr>
          <p:nvPr/>
        </p:nvPicPr>
        <p:blipFill>
          <a:blip r:embed="rId3"/>
          <a:stretch>
            <a:fillRect/>
          </a:stretch>
        </p:blipFill>
        <p:spPr>
          <a:xfrm>
            <a:off x="4729687" y="102479"/>
            <a:ext cx="7334124" cy="4249280"/>
          </a:xfrm>
          <a:prstGeom prst="rect">
            <a:avLst/>
          </a:prstGeom>
        </p:spPr>
      </p:pic>
      <p:pic>
        <p:nvPicPr>
          <p:cNvPr id="7" name="Picture 6"/>
          <p:cNvPicPr>
            <a:picLocks noChangeAspect="1"/>
          </p:cNvPicPr>
          <p:nvPr/>
        </p:nvPicPr>
        <p:blipFill>
          <a:blip r:embed="rId4"/>
          <a:stretch>
            <a:fillRect/>
          </a:stretch>
        </p:blipFill>
        <p:spPr>
          <a:xfrm>
            <a:off x="4729687" y="102479"/>
            <a:ext cx="7334124" cy="4249280"/>
          </a:xfrm>
          <a:prstGeom prst="rect">
            <a:avLst/>
          </a:prstGeom>
        </p:spPr>
      </p:pic>
      <p:pic>
        <p:nvPicPr>
          <p:cNvPr id="9" name="Picture 8"/>
          <p:cNvPicPr>
            <a:picLocks noChangeAspect="1"/>
          </p:cNvPicPr>
          <p:nvPr/>
        </p:nvPicPr>
        <p:blipFill>
          <a:blip r:embed="rId5"/>
          <a:stretch>
            <a:fillRect/>
          </a:stretch>
        </p:blipFill>
        <p:spPr>
          <a:xfrm>
            <a:off x="108625" y="3996813"/>
            <a:ext cx="6321672" cy="2774245"/>
          </a:xfrm>
          <a:prstGeom prst="rect">
            <a:avLst/>
          </a:prstGeom>
        </p:spPr>
      </p:pic>
    </p:spTree>
    <p:extLst>
      <p:ext uri="{BB962C8B-B14F-4D97-AF65-F5344CB8AC3E}">
        <p14:creationId xmlns:p14="http://schemas.microsoft.com/office/powerpoint/2010/main" val="9867742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405" y="158291"/>
            <a:ext cx="4770710" cy="1325563"/>
          </a:xfrm>
        </p:spPr>
        <p:txBody>
          <a:bodyPr>
            <a:normAutofit fontScale="90000"/>
          </a:bodyPr>
          <a:lstStyle/>
          <a:p>
            <a:r>
              <a:rPr lang="en-US" dirty="0" smtClean="0"/>
              <a:t>Who Responded – </a:t>
            </a:r>
            <a:br>
              <a:rPr lang="en-US" dirty="0" smtClean="0"/>
            </a:br>
            <a:r>
              <a:rPr lang="en-US" dirty="0" smtClean="0"/>
              <a:t>Parent’s Education </a:t>
            </a:r>
            <a:br>
              <a:rPr lang="en-US" dirty="0" smtClean="0"/>
            </a:br>
            <a:r>
              <a:rPr lang="en-US" dirty="0" smtClean="0"/>
              <a:t>Level</a:t>
            </a:r>
            <a:endParaRPr lang="en-US" dirty="0"/>
          </a:p>
        </p:txBody>
      </p:sp>
      <p:pic>
        <p:nvPicPr>
          <p:cNvPr id="3" name="Picture 2"/>
          <p:cNvPicPr>
            <a:picLocks noChangeAspect="1"/>
          </p:cNvPicPr>
          <p:nvPr/>
        </p:nvPicPr>
        <p:blipFill>
          <a:blip r:embed="rId3"/>
          <a:stretch>
            <a:fillRect/>
          </a:stretch>
        </p:blipFill>
        <p:spPr>
          <a:xfrm>
            <a:off x="4786289" y="158291"/>
            <a:ext cx="7334124" cy="4255377"/>
          </a:xfrm>
          <a:prstGeom prst="rect">
            <a:avLst/>
          </a:prstGeom>
        </p:spPr>
      </p:pic>
      <p:pic>
        <p:nvPicPr>
          <p:cNvPr id="7" name="Picture 6"/>
          <p:cNvPicPr>
            <a:picLocks noChangeAspect="1"/>
          </p:cNvPicPr>
          <p:nvPr/>
        </p:nvPicPr>
        <p:blipFill>
          <a:blip r:embed="rId4"/>
          <a:stretch>
            <a:fillRect/>
          </a:stretch>
        </p:blipFill>
        <p:spPr>
          <a:xfrm>
            <a:off x="4786289" y="158291"/>
            <a:ext cx="7334124" cy="4249280"/>
          </a:xfrm>
          <a:prstGeom prst="rect">
            <a:avLst/>
          </a:prstGeom>
        </p:spPr>
      </p:pic>
      <p:pic>
        <p:nvPicPr>
          <p:cNvPr id="4" name="Picture 3"/>
          <p:cNvPicPr>
            <a:picLocks noChangeAspect="1"/>
          </p:cNvPicPr>
          <p:nvPr/>
        </p:nvPicPr>
        <p:blipFill>
          <a:blip r:embed="rId5"/>
          <a:stretch>
            <a:fillRect/>
          </a:stretch>
        </p:blipFill>
        <p:spPr>
          <a:xfrm>
            <a:off x="84405" y="3937907"/>
            <a:ext cx="5962434" cy="2851267"/>
          </a:xfrm>
          <a:prstGeom prst="rect">
            <a:avLst/>
          </a:prstGeom>
        </p:spPr>
      </p:pic>
    </p:spTree>
    <p:extLst>
      <p:ext uri="{BB962C8B-B14F-4D97-AF65-F5344CB8AC3E}">
        <p14:creationId xmlns:p14="http://schemas.microsoft.com/office/powerpoint/2010/main" val="12659819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49702"/>
          </a:xfrm>
        </p:spPr>
        <p:txBody>
          <a:bodyPr/>
          <a:lstStyle/>
          <a:p>
            <a:r>
              <a:rPr lang="en-US" dirty="0" smtClean="0"/>
              <a:t>Career Questions</a:t>
            </a:r>
            <a:endParaRPr lang="en-US" dirty="0"/>
          </a:p>
        </p:txBody>
      </p:sp>
      <p:pic>
        <p:nvPicPr>
          <p:cNvPr id="6" name="Picture 5"/>
          <p:cNvPicPr>
            <a:picLocks noChangeAspect="1"/>
          </p:cNvPicPr>
          <p:nvPr/>
        </p:nvPicPr>
        <p:blipFill>
          <a:blip r:embed="rId3"/>
          <a:stretch>
            <a:fillRect/>
          </a:stretch>
        </p:blipFill>
        <p:spPr>
          <a:xfrm>
            <a:off x="88490" y="1407251"/>
            <a:ext cx="6017340" cy="3481205"/>
          </a:xfrm>
          <a:prstGeom prst="rect">
            <a:avLst/>
          </a:prstGeom>
        </p:spPr>
      </p:pic>
      <p:pic>
        <p:nvPicPr>
          <p:cNvPr id="7" name="Picture 6"/>
          <p:cNvPicPr>
            <a:picLocks noChangeAspect="1"/>
          </p:cNvPicPr>
          <p:nvPr/>
        </p:nvPicPr>
        <p:blipFill>
          <a:blip r:embed="rId4"/>
          <a:stretch>
            <a:fillRect/>
          </a:stretch>
        </p:blipFill>
        <p:spPr>
          <a:xfrm>
            <a:off x="94588" y="1407433"/>
            <a:ext cx="6011244" cy="3487120"/>
          </a:xfrm>
          <a:prstGeom prst="rect">
            <a:avLst/>
          </a:prstGeom>
        </p:spPr>
      </p:pic>
      <p:pic>
        <p:nvPicPr>
          <p:cNvPr id="8" name="Picture 7"/>
          <p:cNvPicPr>
            <a:picLocks noChangeAspect="1"/>
          </p:cNvPicPr>
          <p:nvPr/>
        </p:nvPicPr>
        <p:blipFill>
          <a:blip r:embed="rId5"/>
          <a:stretch>
            <a:fillRect/>
          </a:stretch>
        </p:blipFill>
        <p:spPr>
          <a:xfrm>
            <a:off x="6105831" y="3332990"/>
            <a:ext cx="5967071" cy="3458054"/>
          </a:xfrm>
          <a:prstGeom prst="rect">
            <a:avLst/>
          </a:prstGeom>
        </p:spPr>
      </p:pic>
      <p:pic>
        <p:nvPicPr>
          <p:cNvPr id="9" name="Picture 8"/>
          <p:cNvPicPr>
            <a:picLocks noChangeAspect="1"/>
          </p:cNvPicPr>
          <p:nvPr/>
        </p:nvPicPr>
        <p:blipFill>
          <a:blip r:embed="rId6"/>
          <a:stretch>
            <a:fillRect/>
          </a:stretch>
        </p:blipFill>
        <p:spPr>
          <a:xfrm>
            <a:off x="6101521" y="3332990"/>
            <a:ext cx="5971381" cy="3458054"/>
          </a:xfrm>
          <a:prstGeom prst="rect">
            <a:avLst/>
          </a:prstGeom>
        </p:spPr>
      </p:pic>
      <p:sp>
        <p:nvSpPr>
          <p:cNvPr id="10" name="TextBox 9"/>
          <p:cNvSpPr txBox="1"/>
          <p:nvPr/>
        </p:nvSpPr>
        <p:spPr>
          <a:xfrm>
            <a:off x="186813" y="1067167"/>
            <a:ext cx="5914708" cy="369332"/>
          </a:xfrm>
          <a:prstGeom prst="rect">
            <a:avLst/>
          </a:prstGeom>
          <a:noFill/>
        </p:spPr>
        <p:txBody>
          <a:bodyPr wrap="square" rtlCol="0">
            <a:spAutoFit/>
          </a:bodyPr>
          <a:lstStyle/>
          <a:p>
            <a:r>
              <a:rPr lang="en-US" i="1" dirty="0" smtClean="0"/>
              <a:t>I can name a career I’m interested in pursuing.</a:t>
            </a:r>
            <a:endParaRPr lang="en-US" i="1" dirty="0"/>
          </a:p>
        </p:txBody>
      </p:sp>
      <p:sp>
        <p:nvSpPr>
          <p:cNvPr id="11" name="TextBox 10"/>
          <p:cNvSpPr txBox="1"/>
          <p:nvPr/>
        </p:nvSpPr>
        <p:spPr>
          <a:xfrm>
            <a:off x="6277292" y="2963658"/>
            <a:ext cx="5914708" cy="369332"/>
          </a:xfrm>
          <a:prstGeom prst="rect">
            <a:avLst/>
          </a:prstGeom>
          <a:noFill/>
        </p:spPr>
        <p:txBody>
          <a:bodyPr wrap="square" rtlCol="0">
            <a:spAutoFit/>
          </a:bodyPr>
          <a:lstStyle/>
          <a:p>
            <a:r>
              <a:rPr lang="en-US" i="1" dirty="0" smtClean="0"/>
              <a:t>How did you decide that career was a good fit?</a:t>
            </a:r>
            <a:endParaRPr lang="en-US" i="1" dirty="0"/>
          </a:p>
        </p:txBody>
      </p:sp>
    </p:spTree>
    <p:extLst>
      <p:ext uri="{BB962C8B-B14F-4D97-AF65-F5344CB8AC3E}">
        <p14:creationId xmlns:p14="http://schemas.microsoft.com/office/powerpoint/2010/main" val="184617521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2783</TotalTime>
  <Words>1199</Words>
  <Application>Microsoft Office PowerPoint</Application>
  <PresentationFormat>Widescreen</PresentationFormat>
  <Paragraphs>290</Paragraphs>
  <Slides>34</Slides>
  <Notes>28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34</vt:i4>
      </vt:variant>
    </vt:vector>
  </HeadingPairs>
  <TitlesOfParts>
    <vt:vector size="38" baseType="lpstr">
      <vt:lpstr>Arial</vt:lpstr>
      <vt:lpstr>Calibri</vt:lpstr>
      <vt:lpstr>Calibri Light</vt:lpstr>
      <vt:lpstr>Office Theme</vt:lpstr>
      <vt:lpstr>High School Senior Survey – What’s Next</vt:lpstr>
      <vt:lpstr>Purpose of the Study</vt:lpstr>
      <vt:lpstr>Methodology</vt:lpstr>
      <vt:lpstr>Who Responded?</vt:lpstr>
      <vt:lpstr>Who Responded - Gender</vt:lpstr>
      <vt:lpstr>Who Responded – Race/Ethnicity</vt:lpstr>
      <vt:lpstr>Who Responded –  Grade Point Average</vt:lpstr>
      <vt:lpstr>Who Responded –  Parent’s Education  Level</vt:lpstr>
      <vt:lpstr>Career Questions</vt:lpstr>
      <vt:lpstr>Career Questions</vt:lpstr>
      <vt:lpstr>Results –  Future Plans</vt:lpstr>
      <vt:lpstr>Results – College Now</vt:lpstr>
      <vt:lpstr>Results – Community College District Residence</vt:lpstr>
      <vt:lpstr>Results – Not Continuing Education: Reasons</vt:lpstr>
      <vt:lpstr>Results – Not Continuing Education: Information</vt:lpstr>
      <vt:lpstr>Results – Continuing Education: Institution Type</vt:lpstr>
      <vt:lpstr>Results – Cont. Education: Reason for Selecting</vt:lpstr>
      <vt:lpstr>Results – Cont. Education: Reason for Selecting</vt:lpstr>
      <vt:lpstr>Results – Cont. Education:  Scholarships</vt:lpstr>
      <vt:lpstr>Results – Continuing Education: Institution Type</vt:lpstr>
      <vt:lpstr>PowerPoint Presentation</vt:lpstr>
      <vt:lpstr>Results – Cont. Education: 4-Year Public University</vt:lpstr>
      <vt:lpstr>Results – Cont. Education: 4-Year Private University</vt:lpstr>
      <vt:lpstr>Results – Cont. Education: Community College</vt:lpstr>
      <vt:lpstr>Results – Cont. Education: Community College</vt:lpstr>
      <vt:lpstr>Results – Cont. Education: Private Trade/Technical Colleges</vt:lpstr>
      <vt:lpstr>Springwater Trail Custom Questions</vt:lpstr>
      <vt:lpstr>College Placement Tests</vt:lpstr>
      <vt:lpstr>4th Year Math and Science Coursework</vt:lpstr>
      <vt:lpstr>PowerPoint Presentation</vt:lpstr>
      <vt:lpstr>Activity Participation</vt:lpstr>
      <vt:lpstr>Issues on Campus</vt:lpstr>
      <vt:lpstr>Conclusions / Recommendations</vt:lpstr>
      <vt:lpstr>Conclusions / Recommendations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High School Senior Survey – What’s Next</dc:title>
  <dc:creator>Tim Green</dc:creator>
  <cp:lastModifiedBy>Tim Green</cp:lastModifiedBy>
  <cp:revision>183</cp:revision>
  <dcterms:created xsi:type="dcterms:W3CDTF">2015-09-01T13:47:32Z</dcterms:created>
  <dcterms:modified xsi:type="dcterms:W3CDTF">2017-08-07T20:07:00Z</dcterms:modified>
</cp:coreProperties>
</file>